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81" r:id="rId3"/>
    <p:sldId id="282" r:id="rId4"/>
    <p:sldId id="276" r:id="rId5"/>
    <p:sldId id="290" r:id="rId6"/>
    <p:sldId id="291" r:id="rId7"/>
    <p:sldId id="259" r:id="rId8"/>
    <p:sldId id="263" r:id="rId9"/>
    <p:sldId id="296" r:id="rId10"/>
    <p:sldId id="262" r:id="rId11"/>
    <p:sldId id="284" r:id="rId12"/>
    <p:sldId id="266" r:id="rId13"/>
    <p:sldId id="285" r:id="rId14"/>
    <p:sldId id="271" r:id="rId15"/>
    <p:sldId id="297" r:id="rId16"/>
    <p:sldId id="294" r:id="rId17"/>
    <p:sldId id="295" r:id="rId18"/>
    <p:sldId id="287" r:id="rId19"/>
    <p:sldId id="288" r:id="rId20"/>
    <p:sldId id="298" r:id="rId21"/>
    <p:sldId id="279" r:id="rId22"/>
    <p:sldId id="283" r:id="rId23"/>
    <p:sldId id="280" r:id="rId24"/>
    <p:sldId id="292" r:id="rId25"/>
    <p:sldId id="289" r:id="rId26"/>
    <p:sldId id="293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D0C3"/>
    <a:srgbClr val="61BFAD"/>
    <a:srgbClr val="FF8B8B"/>
    <a:srgbClr val="FFC9C9"/>
    <a:srgbClr val="404040"/>
    <a:srgbClr val="A2DACF"/>
    <a:srgbClr val="F9F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24" autoAdjust="0"/>
    <p:restoredTop sz="79268" autoAdjust="0"/>
  </p:normalViewPr>
  <p:slideViewPr>
    <p:cSldViewPr snapToGrid="0">
      <p:cViewPr varScale="1">
        <p:scale>
          <a:sx n="90" d="100"/>
          <a:sy n="90" d="100"/>
        </p:scale>
        <p:origin x="8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AD168-A141-4E19-B165-2479680A73F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0CDBB-57C2-4675-B54D-90142CA4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5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4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748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Header</a:t>
            </a:r>
          </a:p>
          <a:p>
            <a:r>
              <a:rPr lang="ko-KR" altLang="en-US" dirty="0"/>
              <a:t>로그인 한 경우와 하지 않은 경우에 따라 버튼이 달라진다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무언가를 등록할 때는 로그인이 되어있지 않을 경우</a:t>
            </a:r>
            <a:r>
              <a:rPr lang="en-US" altLang="ko-KR" dirty="0"/>
              <a:t>, </a:t>
            </a:r>
            <a:r>
              <a:rPr lang="ko-KR" altLang="en-US" dirty="0"/>
              <a:t>로그인 창으로 넘어간다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Main</a:t>
            </a:r>
          </a:p>
          <a:p>
            <a:r>
              <a:rPr lang="ko-KR" altLang="en-US" dirty="0"/>
              <a:t>총 레시피의 개수가 입력된다</a:t>
            </a:r>
            <a:r>
              <a:rPr lang="en-US" altLang="ko-KR" dirty="0"/>
              <a:t>. -&gt; </a:t>
            </a:r>
            <a:r>
              <a:rPr lang="ko-KR" altLang="en-US" dirty="0"/>
              <a:t>나중에 더 보안할 생각입니다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39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헤더를 통해 레시피 등록창으로 이동할 수 있어요 </a:t>
            </a:r>
            <a:endParaRPr lang="en-US" altLang="ko-KR" dirty="0"/>
          </a:p>
          <a:p>
            <a:r>
              <a:rPr lang="ko-KR" altLang="en-US" dirty="0"/>
              <a:t>레시피 등록 페이지에서는 </a:t>
            </a:r>
            <a:r>
              <a:rPr lang="en-US" altLang="ko-KR" dirty="0"/>
              <a:t>4</a:t>
            </a:r>
            <a:r>
              <a:rPr lang="ko-KR" altLang="en-US" dirty="0"/>
              <a:t>가지 테이블을 이용하게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레시피에 대한 기본정보를 담고 있는 레시피 테이블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카테고리 항목에 대하여 체크박스로 선택된 값이 저장되는 테이블</a:t>
            </a:r>
            <a:endParaRPr lang="en-US" altLang="ko-KR" dirty="0"/>
          </a:p>
          <a:p>
            <a:r>
              <a:rPr lang="ko-KR" altLang="en-US" dirty="0"/>
              <a:t>그리고 재료 정보를 담고 있는 테이블</a:t>
            </a:r>
            <a:endParaRPr lang="en-US" altLang="ko-KR" dirty="0"/>
          </a:p>
          <a:p>
            <a:r>
              <a:rPr lang="ko-KR" altLang="en-US" dirty="0"/>
              <a:t>마지막으로 요리 순서에 대하여 적을 수 있는 테이블이죠 </a:t>
            </a:r>
            <a:r>
              <a:rPr lang="en-US" altLang="ko-KR" dirty="0"/>
              <a:t>! </a:t>
            </a:r>
          </a:p>
          <a:p>
            <a:endParaRPr lang="en-US" altLang="ko-KR" dirty="0"/>
          </a:p>
          <a:p>
            <a:r>
              <a:rPr lang="ko-KR" altLang="en-US" dirty="0"/>
              <a:t>하나의 테이블을 사용하는 것이 아닌 분리한 이유를 간략히 설명하자면 </a:t>
            </a:r>
            <a:endParaRPr lang="en-US" altLang="ko-KR" dirty="0"/>
          </a:p>
          <a:p>
            <a:r>
              <a:rPr lang="ko-KR" altLang="en-US" dirty="0"/>
              <a:t>먼저 체크박스 값은 나중에 레시피를 검색할 때 이 값을 이용하기에 자주 </a:t>
            </a:r>
            <a:r>
              <a:rPr lang="en-US" altLang="ko-KR" dirty="0"/>
              <a:t>SELECT </a:t>
            </a:r>
            <a:r>
              <a:rPr lang="ko-KR" altLang="en-US" dirty="0"/>
              <a:t>처리가 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재료 테이블과 요리순서 테이블은 레시피 등록을 할 때 </a:t>
            </a:r>
            <a:r>
              <a:rPr lang="en-US" altLang="ko-KR" dirty="0"/>
              <a:t>JS </a:t>
            </a:r>
            <a:r>
              <a:rPr lang="ko-KR" altLang="en-US" dirty="0"/>
              <a:t>처리로 무한정으로 만들 수 있어요 </a:t>
            </a:r>
            <a:endParaRPr lang="en-US" altLang="ko-KR" dirty="0"/>
          </a:p>
          <a:p>
            <a:r>
              <a:rPr lang="ko-KR" altLang="en-US" dirty="0"/>
              <a:t>그래서 따로 재료 테이블과 요리 순서 테이블을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처리된 데이터는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568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초기화 시 카테고리 테이블에서 데이터를 </a:t>
            </a:r>
            <a:r>
              <a:rPr lang="ko-KR" altLang="en-US" dirty="0" err="1"/>
              <a:t>뿌려줌으로써</a:t>
            </a:r>
            <a:r>
              <a:rPr lang="ko-KR" altLang="en-US" dirty="0"/>
              <a:t> 보여진다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JS</a:t>
            </a:r>
            <a:r>
              <a:rPr lang="ko-KR" altLang="en-US" dirty="0"/>
              <a:t>처리로 체크박스를 클릭하면 결과창에 뜬다</a:t>
            </a:r>
            <a:r>
              <a:rPr lang="en-US" altLang="ko-KR" dirty="0"/>
              <a:t>. </a:t>
            </a:r>
            <a:r>
              <a:rPr lang="ko-KR" altLang="en-US" dirty="0"/>
              <a:t>결과창에서 삭제를 할 수도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결과창</a:t>
            </a:r>
            <a:r>
              <a:rPr lang="ko-KR" altLang="en-US" dirty="0"/>
              <a:t> 값에 따라 레시피 목록이 달라진다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22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860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초기화 시 카테고리 테이블에서 데이터를 </a:t>
            </a:r>
            <a:r>
              <a:rPr lang="ko-KR" altLang="en-US" dirty="0" err="1"/>
              <a:t>뿌려줌으로써</a:t>
            </a:r>
            <a:r>
              <a:rPr lang="ko-KR" altLang="en-US" dirty="0"/>
              <a:t> 보여진다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585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페이지 초기화 시 카테고리 테이블에서 데이터를 </a:t>
            </a:r>
            <a:r>
              <a:rPr lang="ko-KR" altLang="en-US" dirty="0" err="1"/>
              <a:t>뿌려줌으로써</a:t>
            </a:r>
            <a:r>
              <a:rPr lang="ko-KR" altLang="en-US" dirty="0"/>
              <a:t> 보여진다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693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레시피 등록페이지에서 저장했던 테이블과 멤버테이블을 이용하여 상세보기 창에 불러와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후기 부문에서는 </a:t>
            </a:r>
            <a:r>
              <a:rPr lang="en-US" altLang="ko-KR" dirty="0"/>
              <a:t>AJAX </a:t>
            </a:r>
            <a:r>
              <a:rPr lang="ko-KR" altLang="en-US" dirty="0"/>
              <a:t>처리를 통해 </a:t>
            </a:r>
            <a:r>
              <a:rPr lang="ko-KR" altLang="en-US" dirty="0" err="1"/>
              <a:t>더보기</a:t>
            </a:r>
            <a:r>
              <a:rPr lang="ko-KR" altLang="en-US" dirty="0"/>
              <a:t> 클릭 시 한번에 </a:t>
            </a:r>
            <a:r>
              <a:rPr lang="en-US" altLang="ko-KR" dirty="0"/>
              <a:t>3</a:t>
            </a:r>
            <a:r>
              <a:rPr lang="ko-KR" altLang="en-US" dirty="0"/>
              <a:t>개씩 출력 </a:t>
            </a:r>
            <a:endParaRPr lang="en-US" altLang="ko-KR" dirty="0"/>
          </a:p>
          <a:p>
            <a:r>
              <a:rPr lang="ko-KR" altLang="en-US" dirty="0"/>
              <a:t>로그인 계정이 후기 작성자인 경우</a:t>
            </a:r>
            <a:r>
              <a:rPr lang="en-US" altLang="ko-KR" dirty="0"/>
              <a:t>, </a:t>
            </a:r>
            <a:r>
              <a:rPr lang="ko-KR" altLang="en-US" dirty="0"/>
              <a:t>수정 삭제 버튼이 추가적 출력 </a:t>
            </a:r>
            <a:endParaRPr lang="en-US" altLang="ko-KR" dirty="0"/>
          </a:p>
          <a:p>
            <a:r>
              <a:rPr lang="ko-KR" altLang="en-US" dirty="0" err="1"/>
              <a:t>별점은</a:t>
            </a:r>
            <a:r>
              <a:rPr lang="ko-KR" altLang="en-US" dirty="0"/>
              <a:t> </a:t>
            </a:r>
            <a:r>
              <a:rPr lang="en-US" altLang="ko-KR" dirty="0"/>
              <a:t>JS</a:t>
            </a:r>
            <a:r>
              <a:rPr lang="ko-KR" altLang="en-US" dirty="0"/>
              <a:t>로 처리하였고</a:t>
            </a:r>
            <a:r>
              <a:rPr lang="en-US" altLang="ko-KR" dirty="0"/>
              <a:t>, </a:t>
            </a:r>
            <a:r>
              <a:rPr lang="ko-KR" altLang="en-US" dirty="0"/>
              <a:t>후기에 대한 정보는 후기 테이블에 저장된다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구독 버튼 클릭 시 해당 레시피 작성자에 대한 모든 레시피가 저장 </a:t>
            </a:r>
            <a:endParaRPr lang="en-US" altLang="ko-KR" dirty="0"/>
          </a:p>
          <a:p>
            <a:r>
              <a:rPr lang="ko-KR" altLang="en-US" dirty="0"/>
              <a:t>스크랩 버튼 클릭 시 해당 레시피만 저장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레시피 등록페이지에서 저장했던 테이블과 멤버테이블을 이용하여 상세보기 창에 불러와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후기 부문에서는 </a:t>
            </a:r>
            <a:r>
              <a:rPr lang="en-US" altLang="ko-KR" dirty="0"/>
              <a:t>AJAX </a:t>
            </a:r>
            <a:r>
              <a:rPr lang="ko-KR" altLang="en-US" dirty="0"/>
              <a:t>처리를 통해 </a:t>
            </a:r>
            <a:r>
              <a:rPr lang="ko-KR" altLang="en-US" dirty="0" err="1"/>
              <a:t>더보기</a:t>
            </a:r>
            <a:r>
              <a:rPr lang="ko-KR" altLang="en-US" dirty="0"/>
              <a:t> 클릭 시 한번에 </a:t>
            </a:r>
            <a:r>
              <a:rPr lang="en-US" altLang="ko-KR" dirty="0"/>
              <a:t>3</a:t>
            </a:r>
            <a:r>
              <a:rPr lang="ko-KR" altLang="en-US" dirty="0"/>
              <a:t>개씩 출력 </a:t>
            </a:r>
            <a:endParaRPr lang="en-US" altLang="ko-KR" dirty="0"/>
          </a:p>
          <a:p>
            <a:r>
              <a:rPr lang="ko-KR" altLang="en-US" dirty="0"/>
              <a:t>로그인 계정이 후기 작성자인 경우</a:t>
            </a:r>
            <a:r>
              <a:rPr lang="en-US" altLang="ko-KR" dirty="0"/>
              <a:t>, </a:t>
            </a:r>
            <a:r>
              <a:rPr lang="ko-KR" altLang="en-US" dirty="0"/>
              <a:t>수정 삭제 버튼이 추가적 출력 </a:t>
            </a:r>
            <a:endParaRPr lang="en-US" altLang="ko-KR" dirty="0"/>
          </a:p>
          <a:p>
            <a:r>
              <a:rPr lang="ko-KR" altLang="en-US" dirty="0" err="1"/>
              <a:t>별점은</a:t>
            </a:r>
            <a:r>
              <a:rPr lang="ko-KR" altLang="en-US" dirty="0"/>
              <a:t> </a:t>
            </a:r>
            <a:r>
              <a:rPr lang="en-US" altLang="ko-KR" dirty="0"/>
              <a:t>JS</a:t>
            </a:r>
            <a:r>
              <a:rPr lang="ko-KR" altLang="en-US" dirty="0"/>
              <a:t>로 처리하였고</a:t>
            </a:r>
            <a:r>
              <a:rPr lang="en-US" altLang="ko-KR" dirty="0"/>
              <a:t>, </a:t>
            </a:r>
            <a:r>
              <a:rPr lang="ko-KR" altLang="en-US" dirty="0"/>
              <a:t>후기에 대한 정보는 후기 테이블에 저장된다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구독 버튼 클릭 시 해당 레시피 작성자에 대한 모든 레시피가 저장 </a:t>
            </a:r>
            <a:endParaRPr lang="en-US" altLang="ko-KR" dirty="0"/>
          </a:p>
          <a:p>
            <a:r>
              <a:rPr lang="ko-KR" altLang="en-US" dirty="0"/>
              <a:t>스크랩 버튼 클릭 시 해당 레시피만 저장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916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C0CDBB-57C2-4675-B54D-90142CA4089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11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251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64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046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366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95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1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최근 코로나</a:t>
            </a:r>
            <a:r>
              <a:rPr lang="en-US" altLang="ko-KR" dirty="0"/>
              <a:t>19</a:t>
            </a:r>
            <a:r>
              <a:rPr lang="ko-KR" altLang="en-US" dirty="0"/>
              <a:t>로 인한 </a:t>
            </a:r>
            <a:r>
              <a:rPr lang="ko-KR" altLang="en-US" dirty="0" err="1"/>
              <a:t>언택트</a:t>
            </a:r>
            <a:r>
              <a:rPr lang="ko-KR" altLang="en-US" dirty="0"/>
              <a:t> 시대에 집에 있는 시간이 늘어나고</a:t>
            </a:r>
            <a:r>
              <a:rPr lang="en-US" altLang="ko-KR" dirty="0"/>
              <a:t>,</a:t>
            </a:r>
            <a:r>
              <a:rPr lang="ko-KR" altLang="en-US" dirty="0"/>
              <a:t> 밖에서 식사를 하는 불안감이 증가하여</a:t>
            </a:r>
            <a:r>
              <a:rPr lang="en-US" altLang="ko-KR" dirty="0"/>
              <a:t>,</a:t>
            </a:r>
            <a:r>
              <a:rPr lang="ko-KR" altLang="en-US" dirty="0"/>
              <a:t> 전보다 많은 사람들이 </a:t>
            </a:r>
            <a:r>
              <a:rPr lang="ko-KR" altLang="en-US" dirty="0" err="1"/>
              <a:t>집밥을</a:t>
            </a:r>
            <a:r>
              <a:rPr lang="ko-KR" altLang="en-US" dirty="0"/>
              <a:t> 먹는 식탁으로 돌아갔습니다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기사에 의하면</a:t>
            </a:r>
            <a:r>
              <a:rPr lang="en-US" altLang="ko-KR" dirty="0"/>
              <a:t>,</a:t>
            </a:r>
            <a:r>
              <a:rPr lang="ko-KR" altLang="en-US" dirty="0"/>
              <a:t> 세끼 모두 </a:t>
            </a:r>
            <a:r>
              <a:rPr lang="ko-KR" altLang="en-US" dirty="0" err="1"/>
              <a:t>집밥을</a:t>
            </a:r>
            <a:r>
              <a:rPr lang="ko-KR" altLang="en-US" dirty="0"/>
              <a:t> 먹는다는 응답자가 지난해 같은 기간보다 </a:t>
            </a:r>
            <a:r>
              <a:rPr lang="en-US" altLang="ko-KR" dirty="0"/>
              <a:t>1000</a:t>
            </a:r>
            <a:r>
              <a:rPr lang="ko-KR" altLang="en-US" dirty="0"/>
              <a:t>명을 대상으로 조사 </a:t>
            </a:r>
            <a:r>
              <a:rPr lang="ko-KR" altLang="en-US" dirty="0" err="1"/>
              <a:t>했을때</a:t>
            </a:r>
            <a:r>
              <a:rPr lang="ko-KR" altLang="en-US" dirty="0"/>
              <a:t> </a:t>
            </a:r>
            <a:r>
              <a:rPr lang="en-US" altLang="ko-KR" dirty="0"/>
              <a:t>3.5%</a:t>
            </a:r>
            <a:r>
              <a:rPr lang="ko-KR" altLang="en-US" dirty="0"/>
              <a:t> 증가했다고 합니다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r>
              <a:rPr lang="ko-KR" altLang="en-US" dirty="0"/>
              <a:t>요리를 </a:t>
            </a:r>
            <a:r>
              <a:rPr lang="ko-KR" altLang="en-US" dirty="0" err="1"/>
              <a:t>하는것이</a:t>
            </a:r>
            <a:r>
              <a:rPr lang="ko-KR" altLang="en-US" dirty="0"/>
              <a:t> 즐겁고</a:t>
            </a:r>
            <a:r>
              <a:rPr lang="en-US" altLang="ko-KR" dirty="0"/>
              <a:t>,</a:t>
            </a:r>
            <a:r>
              <a:rPr lang="ko-KR" altLang="en-US" dirty="0"/>
              <a:t> 잘 하는 사람이 있는 반면</a:t>
            </a:r>
            <a:r>
              <a:rPr lang="en-US" altLang="ko-KR" dirty="0"/>
              <a:t>,</a:t>
            </a:r>
            <a:r>
              <a:rPr lang="ko-KR" altLang="en-US" dirty="0"/>
              <a:t> 요리가 어렵고</a:t>
            </a:r>
            <a:r>
              <a:rPr lang="en-US" altLang="ko-KR" dirty="0"/>
              <a:t>,</a:t>
            </a:r>
            <a:r>
              <a:rPr lang="ko-KR" altLang="en-US" dirty="0"/>
              <a:t> 막막한 사람도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막막한 사람들은 요리를 </a:t>
            </a:r>
            <a:r>
              <a:rPr lang="ko-KR" altLang="en-US" dirty="0" err="1"/>
              <a:t>할때</a:t>
            </a:r>
            <a:r>
              <a:rPr lang="ko-KR" altLang="en-US" dirty="0"/>
              <a:t> 어떠한 매개체를 참고를 </a:t>
            </a:r>
            <a:r>
              <a:rPr lang="ko-KR" altLang="en-US" dirty="0" err="1"/>
              <a:t>하게되는데</a:t>
            </a:r>
            <a:r>
              <a:rPr lang="en-US" altLang="ko-KR" dirty="0"/>
              <a:t>,</a:t>
            </a:r>
          </a:p>
          <a:p>
            <a:pPr lvl="0">
              <a:defRPr/>
            </a:pPr>
            <a:r>
              <a:rPr lang="ko-KR" altLang="en-US" dirty="0"/>
              <a:t>대표적으로 최근 백종원 선생님이 하는 </a:t>
            </a:r>
            <a:r>
              <a:rPr lang="ko-KR" altLang="en-US" dirty="0" err="1"/>
              <a:t>집밥</a:t>
            </a:r>
            <a:r>
              <a:rPr lang="ko-KR" altLang="en-US" dirty="0"/>
              <a:t> </a:t>
            </a:r>
            <a:r>
              <a:rPr lang="ko-KR" altLang="en-US" dirty="0" err="1"/>
              <a:t>백선생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백파더</a:t>
            </a:r>
            <a:r>
              <a:rPr lang="ko-KR" altLang="en-US" dirty="0"/>
              <a:t> 등 </a:t>
            </a:r>
            <a:r>
              <a:rPr lang="ko-KR" altLang="en-US" dirty="0" err="1"/>
              <a:t>쿡방같은것들이</a:t>
            </a:r>
            <a:r>
              <a:rPr lang="ko-KR" altLang="en-US" dirty="0"/>
              <a:t> 있다고 생각합니다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900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한가지 예로 네이버에 </a:t>
            </a:r>
            <a:r>
              <a:rPr lang="en-US" altLang="ko-KR" dirty="0"/>
              <a:t>‘</a:t>
            </a:r>
            <a:r>
              <a:rPr lang="ko-KR" altLang="en-US" dirty="0"/>
              <a:t> 백종원 제육볶음 </a:t>
            </a:r>
            <a:r>
              <a:rPr lang="en-US" altLang="ko-KR" dirty="0"/>
              <a:t>‘</a:t>
            </a:r>
            <a:r>
              <a:rPr lang="ko-KR" altLang="en-US" dirty="0"/>
              <a:t> 레시피를 검색해봤습니다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요리를 위해 레시피 검색을 해본 분 들이라면 다 </a:t>
            </a:r>
            <a:r>
              <a:rPr lang="ko-KR" altLang="en-US" dirty="0" err="1"/>
              <a:t>공감하실텐대</a:t>
            </a:r>
            <a:r>
              <a:rPr lang="en-US" altLang="ko-KR" dirty="0"/>
              <a:t>,</a:t>
            </a:r>
            <a:r>
              <a:rPr lang="ko-KR" altLang="en-US" dirty="0"/>
              <a:t> 만든 사람의 개인적 입맛과 취향으로 인해 레시피마다 조금씩 차이가 있고</a:t>
            </a:r>
            <a:r>
              <a:rPr lang="en-US" altLang="ko-KR" dirty="0"/>
              <a:t>,</a:t>
            </a:r>
            <a:r>
              <a:rPr lang="ko-KR" altLang="en-US" dirty="0"/>
              <a:t> 그 차이로 인해 맛이 달라질 수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r>
              <a:rPr lang="ko-KR" altLang="en-US" dirty="0"/>
              <a:t>어떤 사람은 백종원의 입맛을 믿고 </a:t>
            </a:r>
            <a:r>
              <a:rPr lang="ko-KR" altLang="en-US" dirty="0" err="1"/>
              <a:t>오피셜한</a:t>
            </a:r>
            <a:r>
              <a:rPr lang="ko-KR" altLang="en-US" dirty="0"/>
              <a:t> 백종원의 레시피를 찾는 사람이 있고</a:t>
            </a:r>
            <a:r>
              <a:rPr lang="en-US" altLang="ko-KR" dirty="0"/>
              <a:t>,</a:t>
            </a:r>
            <a:r>
              <a:rPr lang="ko-KR" altLang="en-US" dirty="0"/>
              <a:t> 어떤 사람은 자신의 입맛에 맞았던 레시피를 커뮤니티를 뒤져서 찾는 사람도 있습니다</a:t>
            </a:r>
            <a:r>
              <a:rPr lang="en-US" altLang="ko-KR" dirty="0"/>
              <a:t>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저희는 이러한 불편을 해소하고자 커뮤니티</a:t>
            </a:r>
            <a:r>
              <a:rPr lang="en-US" altLang="ko-KR" dirty="0"/>
              <a:t>,</a:t>
            </a:r>
            <a:r>
              <a:rPr lang="ko-KR" altLang="en-US" dirty="0"/>
              <a:t> 유투브 같은 플랫폼에서 돌아다니는 레시피를 </a:t>
            </a:r>
            <a:r>
              <a:rPr lang="en-US" altLang="ko-KR" dirty="0"/>
              <a:t>‘</a:t>
            </a:r>
            <a:r>
              <a:rPr lang="ko-KR" altLang="en-US" dirty="0"/>
              <a:t> 차별화 </a:t>
            </a:r>
            <a:r>
              <a:rPr lang="en-US" altLang="ko-KR" dirty="0"/>
              <a:t>‘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맞춤화</a:t>
            </a:r>
            <a:r>
              <a:rPr lang="en-US" altLang="ko-KR" dirty="0"/>
              <a:t>’</a:t>
            </a:r>
            <a:r>
              <a:rPr lang="ko-KR" altLang="en-US" dirty="0"/>
              <a:t> 하여 데이터를 모으고</a:t>
            </a:r>
            <a:r>
              <a:rPr lang="en-US" altLang="ko-KR" dirty="0"/>
              <a:t>,</a:t>
            </a:r>
            <a:r>
              <a:rPr lang="ko-KR" altLang="en-US" dirty="0"/>
              <a:t> 사용자가 조금 더 손쉽게 요리를 접할 수 있고</a:t>
            </a:r>
          </a:p>
          <a:p>
            <a:pPr lvl="0"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요리 실력이 향상될 수 있도록 도울 수 있는 웹인 </a:t>
            </a:r>
            <a:r>
              <a:rPr lang="en-US" altLang="ko-KR" dirty="0"/>
              <a:t>‘</a:t>
            </a:r>
            <a:r>
              <a:rPr lang="ko-KR" altLang="en-US" dirty="0"/>
              <a:t>요리 조리</a:t>
            </a:r>
            <a:r>
              <a:rPr lang="en-US" altLang="ko-KR" dirty="0"/>
              <a:t>’</a:t>
            </a:r>
            <a:r>
              <a:rPr lang="ko-KR" altLang="en-US" dirty="0"/>
              <a:t> 를 생각 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0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저희는 이러한 불편을 해소하고자 커뮤니티</a:t>
            </a:r>
            <a:r>
              <a:rPr lang="en-US" altLang="ko-KR" dirty="0"/>
              <a:t>,</a:t>
            </a:r>
            <a:r>
              <a:rPr lang="ko-KR" altLang="en-US" dirty="0"/>
              <a:t> 유투브 같은 플랫폼에서 돌아다니는 레시피를 </a:t>
            </a:r>
            <a:r>
              <a:rPr lang="en-US" altLang="ko-KR" dirty="0"/>
              <a:t>‘</a:t>
            </a:r>
            <a:r>
              <a:rPr lang="ko-KR" altLang="en-US" dirty="0"/>
              <a:t> 차별화 </a:t>
            </a:r>
            <a:r>
              <a:rPr lang="en-US" altLang="ko-KR" dirty="0"/>
              <a:t>‘</a:t>
            </a:r>
            <a:r>
              <a:rPr lang="ko-KR" altLang="en-US" dirty="0"/>
              <a:t> 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맞춤화</a:t>
            </a:r>
            <a:r>
              <a:rPr lang="en-US" altLang="ko-KR" dirty="0"/>
              <a:t>’</a:t>
            </a:r>
            <a:r>
              <a:rPr lang="ko-KR" altLang="en-US" dirty="0"/>
              <a:t> 하여 데이터를 모으고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pPr lvl="0">
              <a:defRPr/>
            </a:pPr>
            <a:r>
              <a:rPr lang="ko-KR" altLang="en-US" dirty="0"/>
              <a:t>사용자가 조금 더 손쉽게 요리를 접할 수 있고</a:t>
            </a:r>
          </a:p>
          <a:p>
            <a:pPr lvl="0">
              <a:defRPr/>
            </a:pP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요리 실력이 향상될 수 있도록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1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185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로그인을 하고 레시피 등록을 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정보 수정 페이지 추가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81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로그인을 하고 레시피 등록을 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정보 수정 페이지 추가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64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레시피 페이지의 </a:t>
            </a:r>
            <a:r>
              <a:rPr lang="en-US" altLang="ko-KR" dirty="0"/>
              <a:t>E-R </a:t>
            </a:r>
            <a:r>
              <a:rPr lang="ko-KR" altLang="en-US" dirty="0"/>
              <a:t>다이어그램입니다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세발표기법으로 테이블의 관계를 표시해봤습니다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크게는 레시피 테이블과 멤버테이블이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레시피 테이블에서 레시피 </a:t>
            </a:r>
            <a:r>
              <a:rPr lang="en-US" altLang="ko-KR" dirty="0"/>
              <a:t>ID</a:t>
            </a:r>
            <a:r>
              <a:rPr lang="ko-KR" altLang="en-US" dirty="0"/>
              <a:t>를 참조하는 부가적인 테이블이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멤버테이블에서는 나중에 레시피를 구독하거나 스크랩 시 멤버별로 관리하기에 멤버 </a:t>
            </a:r>
            <a:r>
              <a:rPr lang="en-US" altLang="ko-KR" dirty="0"/>
              <a:t>ID</a:t>
            </a:r>
            <a:r>
              <a:rPr lang="ko-KR" altLang="en-US" dirty="0"/>
              <a:t>가 사용된다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테이블에 대한 구체적인 내용은 페이지 설명부분에서 자세히 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0CDBB-57C2-4675-B54D-90142CA408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45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56A29-9A88-413B-8DC5-60ACF30EE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6C6D12-A71B-4AC1-AA65-CE7BF88CF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D79266-409A-409E-94FE-713FA588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6FCDFB-8992-4373-AAEB-5D37B1CE7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1E4A9-84FE-4C0B-B429-DDE99016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77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AE0FC-CA21-4CE9-8BC3-1EB3F096C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195783-E28E-4B1D-ADF8-AEE4C0F80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356F5-83AD-431D-A5E0-596B1B75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15DC1-EAC9-46D1-8DA4-566D0BE2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656315-F862-480D-A910-6EB87AF4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09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A60958-7C86-4DAA-A494-2AB2F6769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44C7A0-3DF6-4793-8E53-A16DC951E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39A0F-3883-464B-8C3E-51D2D98C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1F658D-5646-4DE5-A12B-1E537585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4E8A0-E1BA-4853-89FF-1B6AAD0CB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40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9B061-ED2A-4CDA-AF7C-DD4D1038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E4CC5-72AF-4D8A-873F-26C2AB99E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E8619-DC75-4DA0-A9E6-232C0772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A4D3F-4A07-4AF0-A3F4-CE4A52B8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E4ABDB-D1E7-4CA4-BCB4-2EE40877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8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9F1C8-0958-4542-95B1-FA15D3DE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CAED9C-B926-45EC-8C7E-D9F8E5043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E99A64-D515-42B2-9177-184CB754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AB1167-C1E2-495F-A5C1-9D35987C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CB43D2-E400-4A6D-B8F4-9306BC5F0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349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F6B06-C741-4011-9F07-B545A2B3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05975-C1BE-4B80-AAC1-FDCE9DE33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5E2F7D-E3C0-444C-94BF-2CDF51FF7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C8328-9D32-4ECA-97AF-B8896A7C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99DA99-31D7-4352-AE67-F1AB9C5D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FE8A58-3E14-4FEA-822C-8AC53015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48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C022F-E5BC-4F68-86C8-4A2E51FDE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21E50E-BDCC-4B84-A1CB-DA2F7F072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A8F99B-36D8-4BA5-AB9E-C24FD16C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D29A1D-1B79-4940-83AB-68558567D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E1F223-B4ED-4E9D-9133-67912219E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EE1331-33A2-4EE4-8202-FE9AF32DC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07F22E-AA4E-4B9B-A5F6-F67E9023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70F814-21DC-4EE3-8FEF-8BFAB293A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16974-C2D0-47D0-B3AA-BB248EA19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0E2AEA-E5CC-4D4F-A7B2-FE973F0B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6A154-4FE5-4772-A038-398A8E2C6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12BE0D-A4C2-4452-BB83-2F4D46ED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1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FD95E4-8331-4F73-A5BD-1296C2FD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5418A9-C6A9-498F-B3D0-022C9BCC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1F8B5F-D0A5-4DB7-9150-84772FE4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30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9ABE7-AEAB-4115-91EC-8EEFE259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62B89-23C2-4FC6-95EA-C1C4A7342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9A99AA-06B7-45C5-ABBF-B121D3E8B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D0C6BE-E308-4A9A-8998-0320360F5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5651CA-3B1B-482F-B7F6-5127FD3C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CF69F3-27B5-44BE-A36E-66DC4F0E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31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BF3A5-2A88-4912-8D3C-9C6FB29B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5D0161-2283-4996-BA30-EC1E74166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9A8FBC-DBCF-4D99-8BA8-DB138C7C8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CCB013-313F-4738-9463-07E5D1EC7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29BC22-0E0B-4F2A-8F25-EE12BE1E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F2BD08-3F9B-4A59-BE92-A3239F7B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3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D7255F-AD4F-4461-A0EF-198F5ABC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80B0EA-A371-4BE0-9DB0-E5971C10E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BB240E-B3A9-44C4-8A60-50E037098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73A65-136F-42F2-BC36-81F886D9B99E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687057-9C62-440B-960E-546ACE825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9CD7F-4A75-47CA-8392-3164B2BFF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D5E23-85DC-4830-9E21-4DC4B62A1E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2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DD9F79-BD8B-42B3-8BD8-2468E236F4C9}"/>
              </a:ext>
            </a:extLst>
          </p:cNvPr>
          <p:cNvGrpSpPr/>
          <p:nvPr/>
        </p:nvGrpSpPr>
        <p:grpSpPr>
          <a:xfrm>
            <a:off x="2678887" y="2225524"/>
            <a:ext cx="7242533" cy="1794408"/>
            <a:chOff x="2678887" y="2225524"/>
            <a:chExt cx="7242533" cy="179440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AB37410-BD17-4864-9D36-4F97E37E4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0514" y="2225524"/>
              <a:ext cx="2540906" cy="16328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1A2438-9DD5-4B3E-AD39-6912D5A012A1}"/>
                </a:ext>
              </a:extLst>
            </p:cNvPr>
            <p:cNvSpPr txBox="1"/>
            <p:nvPr/>
          </p:nvSpPr>
          <p:spPr>
            <a:xfrm>
              <a:off x="2678887" y="2225524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요리 정보 플랫폼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269052-5F2D-4D35-9F4A-2B6FE5213055}"/>
                </a:ext>
              </a:extLst>
            </p:cNvPr>
            <p:cNvSpPr txBox="1"/>
            <p:nvPr/>
          </p:nvSpPr>
          <p:spPr>
            <a:xfrm>
              <a:off x="2678887" y="2573382"/>
              <a:ext cx="470162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800" b="1">
                  <a:solidFill>
                    <a:srgbClr val="F9F7E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요리조리</a:t>
              </a:r>
              <a:endParaRPr lang="ko-KR" altLang="en-US" sz="88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47FE788-BF5A-4EB8-99D0-FE9555DB52A1}"/>
              </a:ext>
            </a:extLst>
          </p:cNvPr>
          <p:cNvSpPr txBox="1"/>
          <p:nvPr/>
        </p:nvSpPr>
        <p:spPr>
          <a:xfrm>
            <a:off x="9348109" y="5586152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2020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하반기 프로젝트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류기현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042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30F793-EBBB-45CB-8592-8AFF9D21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997"/>
            <a:ext cx="12192000" cy="543115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FC91F59-77C6-48F9-B3F8-024EB9A9A02F}"/>
              </a:ext>
            </a:extLst>
          </p:cNvPr>
          <p:cNvGrpSpPr/>
          <p:nvPr/>
        </p:nvGrpSpPr>
        <p:grpSpPr>
          <a:xfrm>
            <a:off x="400352" y="336195"/>
            <a:ext cx="3942963" cy="646273"/>
            <a:chOff x="400352" y="336195"/>
            <a:chExt cx="3942963" cy="64627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E3FC9E-0030-4030-AC28-2E7755747B77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0D4CA3-7B32-496F-B2EE-33C29F6315B3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F372FC1C-B316-4DF6-84B9-D9021DB801C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A521EC1-AC78-41D7-9EF6-9C5439ABB3CF}"/>
                </a:ext>
              </a:extLst>
            </p:cNvPr>
            <p:cNvSpPr/>
            <p:nvPr/>
          </p:nvSpPr>
          <p:spPr>
            <a:xfrm>
              <a:off x="428525" y="582358"/>
              <a:ext cx="39147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ER Diagram – Crow’s Foot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표기법</a:t>
              </a: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C950BFD-CDE5-4C87-857D-9B778B9967EC}"/>
              </a:ext>
            </a:extLst>
          </p:cNvPr>
          <p:cNvSpPr/>
          <p:nvPr/>
        </p:nvSpPr>
        <p:spPr>
          <a:xfrm>
            <a:off x="146443" y="2808514"/>
            <a:ext cx="2904766" cy="1445852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FF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4E12357-5481-41D3-96C6-C70F7A3FC2F0}"/>
              </a:ext>
            </a:extLst>
          </p:cNvPr>
          <p:cNvSpPr/>
          <p:nvPr/>
        </p:nvSpPr>
        <p:spPr>
          <a:xfrm>
            <a:off x="4135425" y="2637091"/>
            <a:ext cx="3118585" cy="2024973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FF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45BB4C1-1FDB-40B0-9163-41B08ADF31E4}"/>
              </a:ext>
            </a:extLst>
          </p:cNvPr>
          <p:cNvSpPr/>
          <p:nvPr/>
        </p:nvSpPr>
        <p:spPr>
          <a:xfrm>
            <a:off x="7443030" y="2416513"/>
            <a:ext cx="4657119" cy="2414794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A2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B8D91F2-0E8E-4949-92ED-667CB70802A6}"/>
              </a:ext>
            </a:extLst>
          </p:cNvPr>
          <p:cNvSpPr/>
          <p:nvPr/>
        </p:nvSpPr>
        <p:spPr>
          <a:xfrm>
            <a:off x="2014755" y="5196012"/>
            <a:ext cx="8193770" cy="1445852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A2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55D7046-AD50-45DE-9A7D-60545C00E6B9}"/>
              </a:ext>
            </a:extLst>
          </p:cNvPr>
          <p:cNvSpPr/>
          <p:nvPr/>
        </p:nvSpPr>
        <p:spPr>
          <a:xfrm>
            <a:off x="65835" y="1112057"/>
            <a:ext cx="5938725" cy="1032594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A2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66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D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A45EB2-EAE9-40D5-BE0D-445F26BE18E8}"/>
              </a:ext>
            </a:extLst>
          </p:cNvPr>
          <p:cNvSpPr txBox="1"/>
          <p:nvPr/>
        </p:nvSpPr>
        <p:spPr>
          <a:xfrm>
            <a:off x="2222659" y="3355370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설명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06DDE-292C-4D92-AB60-0B91F684BBB1}"/>
              </a:ext>
            </a:extLst>
          </p:cNvPr>
          <p:cNvSpPr txBox="1"/>
          <p:nvPr/>
        </p:nvSpPr>
        <p:spPr>
          <a:xfrm>
            <a:off x="2196534" y="2668862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E362DD-98BC-4872-9534-0A0495EBF20A}"/>
              </a:ext>
            </a:extLst>
          </p:cNvPr>
          <p:cNvSpPr/>
          <p:nvPr/>
        </p:nvSpPr>
        <p:spPr>
          <a:xfrm>
            <a:off x="999725" y="2191459"/>
            <a:ext cx="124906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3800" b="1" dirty="0">
              <a:solidFill>
                <a:srgbClr val="F9F7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CD3ED2-EDA0-412B-B9F5-EC1B6BB3C675}"/>
              </a:ext>
            </a:extLst>
          </p:cNvPr>
          <p:cNvCxnSpPr>
            <a:cxnSpLocks/>
          </p:cNvCxnSpPr>
          <p:nvPr/>
        </p:nvCxnSpPr>
        <p:spPr>
          <a:xfrm>
            <a:off x="2222659" y="3862382"/>
            <a:ext cx="7845866" cy="0"/>
          </a:xfrm>
          <a:prstGeom prst="line">
            <a:avLst/>
          </a:prstGeom>
          <a:ln w="38100">
            <a:solidFill>
              <a:srgbClr val="F9F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88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DC8983F-BC6F-45E0-81A6-8F1DEDDAB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" t="9928" b="25000"/>
          <a:stretch/>
        </p:blipFill>
        <p:spPr>
          <a:xfrm>
            <a:off x="76200" y="1374747"/>
            <a:ext cx="12014200" cy="446258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3ED2A4C-E468-4619-AD37-76AE12AD5BEE}"/>
              </a:ext>
            </a:extLst>
          </p:cNvPr>
          <p:cNvGrpSpPr/>
          <p:nvPr/>
        </p:nvGrpSpPr>
        <p:grpSpPr>
          <a:xfrm>
            <a:off x="400352" y="336195"/>
            <a:ext cx="1905610" cy="646273"/>
            <a:chOff x="400352" y="336195"/>
            <a:chExt cx="1905610" cy="64627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D43E982-504F-46E0-983A-46DFC9AA9735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F91ECC-54D0-4A26-BB02-1A0B410ADC50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F6D077-7A21-49BF-97CD-5C6A171D0D59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1EDF5F-45EF-44F7-B353-EA49423BEEBA}"/>
                </a:ext>
              </a:extLst>
            </p:cNvPr>
            <p:cNvSpPr/>
            <p:nvPr/>
          </p:nvSpPr>
          <p:spPr>
            <a:xfrm>
              <a:off x="428525" y="582358"/>
              <a:ext cx="18774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Header &amp; Main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C257E5-781B-4086-94C4-E682AE1AB3BB}"/>
              </a:ext>
            </a:extLst>
          </p:cNvPr>
          <p:cNvSpPr/>
          <p:nvPr/>
        </p:nvSpPr>
        <p:spPr>
          <a:xfrm>
            <a:off x="6639111" y="5396468"/>
            <a:ext cx="2515432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등록된 레시피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갯수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출력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11D446-FBEA-4A67-9073-0E2F190087A5}"/>
              </a:ext>
            </a:extLst>
          </p:cNvPr>
          <p:cNvGrpSpPr/>
          <p:nvPr/>
        </p:nvGrpSpPr>
        <p:grpSpPr>
          <a:xfrm>
            <a:off x="4445000" y="1335104"/>
            <a:ext cx="4508500" cy="3164956"/>
            <a:chOff x="4546600" y="1220804"/>
            <a:chExt cx="4508500" cy="3164956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4A5089D6-B204-480B-859C-43C56D8624CC}"/>
                </a:ext>
              </a:extLst>
            </p:cNvPr>
            <p:cNvSpPr/>
            <p:nvPr/>
          </p:nvSpPr>
          <p:spPr>
            <a:xfrm>
              <a:off x="7642407" y="1220804"/>
              <a:ext cx="1006294" cy="468296"/>
            </a:xfrm>
            <a:prstGeom prst="roundRect">
              <a:avLst>
                <a:gd name="adj" fmla="val 3168"/>
              </a:avLst>
            </a:prstGeom>
            <a:noFill/>
            <a:ln w="38100">
              <a:solidFill>
                <a:srgbClr val="61BF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4AD735B-0B5C-46CE-9A8B-1615F8436F9E}"/>
                </a:ext>
              </a:extLst>
            </p:cNvPr>
            <p:cNvGrpSpPr/>
            <p:nvPr/>
          </p:nvGrpSpPr>
          <p:grpSpPr>
            <a:xfrm>
              <a:off x="4546600" y="1689100"/>
              <a:ext cx="4508500" cy="2696660"/>
              <a:chOff x="4546600" y="1689100"/>
              <a:chExt cx="4508500" cy="2696660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5F5734D-E9D8-4734-9F72-AF6E7A521F96}"/>
                  </a:ext>
                </a:extLst>
              </p:cNvPr>
              <p:cNvGrpSpPr/>
              <p:nvPr/>
            </p:nvGrpSpPr>
            <p:grpSpPr>
              <a:xfrm>
                <a:off x="4546600" y="2123318"/>
                <a:ext cx="4508500" cy="2262442"/>
                <a:chOff x="8763000" y="518858"/>
                <a:chExt cx="4508500" cy="2262442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A8A8A58D-4962-426A-82B8-68D31AA70439}"/>
                    </a:ext>
                  </a:extLst>
                </p:cNvPr>
                <p:cNvSpPr/>
                <p:nvPr/>
              </p:nvSpPr>
              <p:spPr>
                <a:xfrm>
                  <a:off x="8763000" y="518858"/>
                  <a:ext cx="4508500" cy="2262442"/>
                </a:xfrm>
                <a:prstGeom prst="rect">
                  <a:avLst/>
                </a:prstGeom>
                <a:solidFill>
                  <a:srgbClr val="404040">
                    <a:alpha val="60000"/>
                  </a:srgbClr>
                </a:solidFill>
                <a:ln w="38100">
                  <a:solidFill>
                    <a:srgbClr val="61BFA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2D60AC36-0281-4979-8C25-E7BA4A9CA160}"/>
                    </a:ext>
                  </a:extLst>
                </p:cNvPr>
                <p:cNvGrpSpPr/>
                <p:nvPr/>
              </p:nvGrpSpPr>
              <p:grpSpPr>
                <a:xfrm>
                  <a:off x="9014006" y="582358"/>
                  <a:ext cx="3899525" cy="2043327"/>
                  <a:chOff x="8975906" y="625545"/>
                  <a:chExt cx="3899525" cy="2043327"/>
                </a:xfrm>
              </p:grpSpPr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F046017D-C693-4D0C-8D4A-7F9A03D4312F}"/>
                      </a:ext>
                    </a:extLst>
                  </p:cNvPr>
                  <p:cNvGrpSpPr/>
                  <p:nvPr/>
                </p:nvGrpSpPr>
                <p:grpSpPr>
                  <a:xfrm>
                    <a:off x="8975906" y="979772"/>
                    <a:ext cx="3899525" cy="1689100"/>
                    <a:chOff x="8156358" y="15684"/>
                    <a:chExt cx="3899525" cy="1689100"/>
                  </a:xfrm>
                </p:grpSpPr>
                <p:pic>
                  <p:nvPicPr>
                    <p:cNvPr id="15" name="그림 14">
                      <a:extLst>
                        <a:ext uri="{FF2B5EF4-FFF2-40B4-BE49-F238E27FC236}">
                          <a16:creationId xmlns:a16="http://schemas.microsoft.com/office/drawing/2014/main" id="{56B07392-15AE-4C35-B753-3E3849CCEA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8156358" y="27717"/>
                      <a:ext cx="1173552" cy="73262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그림 15">
                      <a:extLst>
                        <a:ext uri="{FF2B5EF4-FFF2-40B4-BE49-F238E27FC236}">
                          <a16:creationId xmlns:a16="http://schemas.microsoft.com/office/drawing/2014/main" id="{D1B82421-8A51-4296-B396-C897EBF4943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0658475" y="15684"/>
                      <a:ext cx="1397408" cy="16891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7" name="그림 16">
                      <a:extLst>
                        <a:ext uri="{FF2B5EF4-FFF2-40B4-BE49-F238E27FC236}">
                          <a16:creationId xmlns:a16="http://schemas.microsoft.com/office/drawing/2014/main" id="{F06E3935-15C1-4203-88A2-D51FA9CAAC3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9448417" y="32951"/>
                      <a:ext cx="1092149" cy="145846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D8C4528F-B2E9-48CC-916B-1A0F682914AA}"/>
                      </a:ext>
                    </a:extLst>
                  </p:cNvPr>
                  <p:cNvSpPr txBox="1"/>
                  <p:nvPr/>
                </p:nvSpPr>
                <p:spPr>
                  <a:xfrm>
                    <a:off x="9010092" y="625545"/>
                    <a:ext cx="22717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로그인 </a:t>
                    </a:r>
                    <a:r>
                      <a:rPr lang="en-US" altLang="ko-KR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X       </a:t>
                    </a:r>
                    <a:r>
                      <a:rPr lang="ko-KR" altLang="en-US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로그인 </a:t>
                    </a:r>
                    <a:r>
                      <a:rPr lang="en-US" altLang="ko-KR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O</a:t>
                    </a:r>
                    <a:endParaRPr lang="ko-KR" altLang="en-US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</p:grp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7022621-65BB-4905-AAEF-6A22EAD547FC}"/>
                  </a:ext>
                </a:extLst>
              </p:cNvPr>
              <p:cNvCxnSpPr>
                <a:stCxn id="25" idx="2"/>
              </p:cNvCxnSpPr>
              <p:nvPr/>
            </p:nvCxnSpPr>
            <p:spPr>
              <a:xfrm>
                <a:off x="8145554" y="1689100"/>
                <a:ext cx="0" cy="414746"/>
              </a:xfrm>
              <a:prstGeom prst="line">
                <a:avLst/>
              </a:prstGeom>
              <a:ln w="38100">
                <a:solidFill>
                  <a:srgbClr val="61BF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A86540A-2D26-4207-9680-B40406D1CC10}"/>
              </a:ext>
            </a:extLst>
          </p:cNvPr>
          <p:cNvSpPr/>
          <p:nvPr/>
        </p:nvSpPr>
        <p:spPr>
          <a:xfrm>
            <a:off x="4816204" y="5194300"/>
            <a:ext cx="1673496" cy="571500"/>
          </a:xfrm>
          <a:prstGeom prst="roundRect">
            <a:avLst>
              <a:gd name="adj" fmla="val 3168"/>
            </a:avLst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374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675640-7FFE-48B4-BF8F-B02FD4EF0638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DC7E0EF-C449-4260-9B67-63DF3C141C11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1BBB13-18B3-4831-AAB6-5B85B93105A5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C947F1E-F743-488C-908D-26C1D5F1DDE9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EE30DB2-884A-46EF-9EE3-2198CC03622A}"/>
                </a:ext>
              </a:extLst>
            </p:cNvPr>
            <p:cNvSpPr/>
            <p:nvPr/>
          </p:nvSpPr>
          <p:spPr>
            <a:xfrm>
              <a:off x="428525" y="582358"/>
              <a:ext cx="14189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등록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BEA887A-60A9-48C1-8995-D186DB1A2B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76" t="10945" r="24104" b="4876"/>
          <a:stretch/>
        </p:blipFill>
        <p:spPr>
          <a:xfrm>
            <a:off x="2898481" y="582358"/>
            <a:ext cx="6537278" cy="577300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420006D-10CD-4354-941B-1FCB6D81D609}"/>
              </a:ext>
            </a:extLst>
          </p:cNvPr>
          <p:cNvSpPr/>
          <p:nvPr/>
        </p:nvSpPr>
        <p:spPr>
          <a:xfrm>
            <a:off x="3162016" y="902834"/>
            <a:ext cx="6200709" cy="1646432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FF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219BC5B-0BC0-493B-8D47-A8A7ABB90D85}"/>
              </a:ext>
            </a:extLst>
          </p:cNvPr>
          <p:cNvSpPr/>
          <p:nvPr/>
        </p:nvSpPr>
        <p:spPr>
          <a:xfrm>
            <a:off x="3162015" y="3590222"/>
            <a:ext cx="6200709" cy="269509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FF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F53FA29-93E9-4FB2-B5DB-F8935FCDB509}"/>
              </a:ext>
            </a:extLst>
          </p:cNvPr>
          <p:cNvSpPr/>
          <p:nvPr/>
        </p:nvSpPr>
        <p:spPr>
          <a:xfrm>
            <a:off x="3162014" y="2628105"/>
            <a:ext cx="6200709" cy="870745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8AD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6A67BBB-7842-40C3-8B07-FBC2322D95BA}"/>
              </a:ext>
            </a:extLst>
          </p:cNvPr>
          <p:cNvSpPr/>
          <p:nvPr/>
        </p:nvSpPr>
        <p:spPr>
          <a:xfrm>
            <a:off x="3162013" y="4117517"/>
            <a:ext cx="6200709" cy="660019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8AD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808AEFA-46B9-4559-88F5-F755A8859EE1}"/>
              </a:ext>
            </a:extLst>
          </p:cNvPr>
          <p:cNvSpPr/>
          <p:nvPr/>
        </p:nvSpPr>
        <p:spPr>
          <a:xfrm>
            <a:off x="3162013" y="5007219"/>
            <a:ext cx="6200709" cy="1426981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8AD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A4D28-B223-4A4E-B64C-D7BB728AC85C}"/>
              </a:ext>
            </a:extLst>
          </p:cNvPr>
          <p:cNvSpPr txBox="1"/>
          <p:nvPr/>
        </p:nvSpPr>
        <p:spPr>
          <a:xfrm>
            <a:off x="313547" y="1993858"/>
            <a:ext cx="246035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RECIPE_CTG_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(CHEF, NATION, PART)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RECIPE_ING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RECIPE_STEP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44FDC91F-29B9-4550-A04C-815C0BC2C395}"/>
              </a:ext>
            </a:extLst>
          </p:cNvPr>
          <p:cNvSpPr/>
          <p:nvPr/>
        </p:nvSpPr>
        <p:spPr>
          <a:xfrm>
            <a:off x="2825447" y="1679650"/>
            <a:ext cx="336566" cy="2089184"/>
          </a:xfrm>
          <a:prstGeom prst="leftBracket">
            <a:avLst/>
          </a:prstGeom>
          <a:ln w="38100">
            <a:solidFill>
              <a:srgbClr val="FF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071BCE-12A1-4FC5-B39B-67CE09659C48}"/>
              </a:ext>
            </a:extLst>
          </p:cNvPr>
          <p:cNvSpPr txBox="1"/>
          <p:nvPr/>
        </p:nvSpPr>
        <p:spPr>
          <a:xfrm>
            <a:off x="8943218" y="2747501"/>
            <a:ext cx="2993127" cy="646331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레시피 검색 시 체크박스 이용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Ajax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처리로 바로 조회 가능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281AE5-8D08-4739-9B87-DABBCA0416F5}"/>
              </a:ext>
            </a:extLst>
          </p:cNvPr>
          <p:cNvSpPr txBox="1"/>
          <p:nvPr/>
        </p:nvSpPr>
        <p:spPr>
          <a:xfrm>
            <a:off x="8943218" y="4712156"/>
            <a:ext cx="2993127" cy="646331"/>
          </a:xfrm>
          <a:prstGeom prst="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JS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처리로 클릭하여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추가할 수 있는 구조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41320FD-906A-4AE0-9DBC-7F70A51A6E32}"/>
              </a:ext>
            </a:extLst>
          </p:cNvPr>
          <p:cNvCxnSpPr/>
          <p:nvPr/>
        </p:nvCxnSpPr>
        <p:spPr>
          <a:xfrm>
            <a:off x="1270535" y="2156059"/>
            <a:ext cx="1554912" cy="0"/>
          </a:xfrm>
          <a:prstGeom prst="line">
            <a:avLst/>
          </a:prstGeom>
          <a:ln w="38100">
            <a:solidFill>
              <a:srgbClr val="FF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CB3FD1D-01AB-407E-8A9B-A28309A188E3}"/>
              </a:ext>
            </a:extLst>
          </p:cNvPr>
          <p:cNvCxnSpPr>
            <a:cxnSpLocks/>
          </p:cNvCxnSpPr>
          <p:nvPr/>
        </p:nvCxnSpPr>
        <p:spPr>
          <a:xfrm>
            <a:off x="1847503" y="2991852"/>
            <a:ext cx="1314510" cy="0"/>
          </a:xfrm>
          <a:prstGeom prst="line">
            <a:avLst/>
          </a:prstGeom>
          <a:ln w="38100">
            <a:solidFill>
              <a:srgbClr val="8AD0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774342B-1891-4026-95D6-3B77DB9AF79C}"/>
              </a:ext>
            </a:extLst>
          </p:cNvPr>
          <p:cNvCxnSpPr>
            <a:cxnSpLocks/>
          </p:cNvCxnSpPr>
          <p:nvPr/>
        </p:nvCxnSpPr>
        <p:spPr>
          <a:xfrm>
            <a:off x="1738523" y="4385910"/>
            <a:ext cx="1423490" cy="0"/>
          </a:xfrm>
          <a:prstGeom prst="line">
            <a:avLst/>
          </a:prstGeom>
          <a:ln w="38100">
            <a:solidFill>
              <a:srgbClr val="8AD0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9DDF4DC-E46C-4C77-A9B5-CBC71D920886}"/>
              </a:ext>
            </a:extLst>
          </p:cNvPr>
          <p:cNvCxnSpPr>
            <a:cxnSpLocks/>
          </p:cNvCxnSpPr>
          <p:nvPr/>
        </p:nvCxnSpPr>
        <p:spPr>
          <a:xfrm>
            <a:off x="1919799" y="5491211"/>
            <a:ext cx="1242214" cy="0"/>
          </a:xfrm>
          <a:prstGeom prst="line">
            <a:avLst/>
          </a:prstGeom>
          <a:ln w="38100">
            <a:solidFill>
              <a:srgbClr val="8AD0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38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BB222B1-DD0C-480B-BDD4-0EFF63946C64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6BCFCA6-C1D0-4F2F-817F-B4BFCEA75116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0FFB15-E4A8-4A4A-B0D9-6DB1CB108D2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C98F5A9-DE3F-4118-B99C-8ECE556EABED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AEEB1A-E5DE-4239-8BED-7E1F240A1C7D}"/>
                </a:ext>
              </a:extLst>
            </p:cNvPr>
            <p:cNvSpPr/>
            <p:nvPr/>
          </p:nvSpPr>
          <p:spPr>
            <a:xfrm>
              <a:off x="428525" y="582358"/>
              <a:ext cx="14189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검색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48CAD8F-E21C-4904-AE9B-12B5003A7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2" t="12441" r="22991" b="11667"/>
          <a:stretch/>
        </p:blipFill>
        <p:spPr>
          <a:xfrm>
            <a:off x="4702760" y="1187397"/>
            <a:ext cx="6772296" cy="52047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DEEBA4-5FE9-4DD4-986E-B3A62890EBF1}"/>
              </a:ext>
            </a:extLst>
          </p:cNvPr>
          <p:cNvSpPr/>
          <p:nvPr/>
        </p:nvSpPr>
        <p:spPr>
          <a:xfrm>
            <a:off x="11221895" y="11682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265DD1-F63F-4291-8CD9-DAE7BAAFBB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116" t="24684" r="1257" b="32151"/>
          <a:stretch/>
        </p:blipFill>
        <p:spPr>
          <a:xfrm>
            <a:off x="394153" y="1575662"/>
            <a:ext cx="1784572" cy="174832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192766-D314-4C4A-BB1C-F95E4F4F3EA7}"/>
              </a:ext>
            </a:extLst>
          </p:cNvPr>
          <p:cNvSpPr/>
          <p:nvPr/>
        </p:nvSpPr>
        <p:spPr>
          <a:xfrm>
            <a:off x="326129" y="1512162"/>
            <a:ext cx="1920619" cy="1748324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61B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45E728F-200E-4A75-B2DA-7B62BCF5F26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246748" y="2386324"/>
            <a:ext cx="2249505" cy="0"/>
          </a:xfrm>
          <a:prstGeom prst="straightConnector1">
            <a:avLst/>
          </a:prstGeom>
          <a:ln w="38100">
            <a:solidFill>
              <a:srgbClr val="61BF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6E4AADE-D08C-4937-A3A6-F6C3E0AC69B2}"/>
              </a:ext>
            </a:extLst>
          </p:cNvPr>
          <p:cNvCxnSpPr>
            <a:cxnSpLocks/>
          </p:cNvCxnSpPr>
          <p:nvPr/>
        </p:nvCxnSpPr>
        <p:spPr>
          <a:xfrm>
            <a:off x="5078178" y="2532461"/>
            <a:ext cx="630832" cy="909188"/>
          </a:xfrm>
          <a:prstGeom prst="straightConnector1">
            <a:avLst/>
          </a:prstGeom>
          <a:ln w="38100">
            <a:solidFill>
              <a:srgbClr val="61BF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C898D3-2297-4240-9571-FCCC300D612D}"/>
              </a:ext>
            </a:extLst>
          </p:cNvPr>
          <p:cNvSpPr txBox="1"/>
          <p:nvPr/>
        </p:nvSpPr>
        <p:spPr>
          <a:xfrm>
            <a:off x="2474717" y="2518319"/>
            <a:ext cx="1770036" cy="923330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 시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항목에 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뿌려짐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양쪽 대괄호 26">
            <a:extLst>
              <a:ext uri="{FF2B5EF4-FFF2-40B4-BE49-F238E27FC236}">
                <a16:creationId xmlns:a16="http://schemas.microsoft.com/office/drawing/2014/main" id="{9C547D49-57B2-4CDD-9506-F7A73E864A55}"/>
              </a:ext>
            </a:extLst>
          </p:cNvPr>
          <p:cNvSpPr/>
          <p:nvPr/>
        </p:nvSpPr>
        <p:spPr>
          <a:xfrm>
            <a:off x="4496253" y="1942605"/>
            <a:ext cx="7379071" cy="1320581"/>
          </a:xfrm>
          <a:prstGeom prst="bracketPair">
            <a:avLst>
              <a:gd name="adj" fmla="val 17480"/>
            </a:avLst>
          </a:prstGeom>
          <a:ln w="38100">
            <a:solidFill>
              <a:srgbClr val="61BF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25893C0-F404-4639-AB1E-B4A49A3C8410}"/>
              </a:ext>
            </a:extLst>
          </p:cNvPr>
          <p:cNvCxnSpPr>
            <a:cxnSpLocks/>
          </p:cNvCxnSpPr>
          <p:nvPr/>
        </p:nvCxnSpPr>
        <p:spPr>
          <a:xfrm>
            <a:off x="5741590" y="3657327"/>
            <a:ext cx="0" cy="571773"/>
          </a:xfrm>
          <a:prstGeom prst="straightConnector1">
            <a:avLst/>
          </a:prstGeom>
          <a:ln w="38100">
            <a:solidFill>
              <a:srgbClr val="61BFA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AC4BCEA-937C-470C-A0AB-976FEC6935AE}"/>
              </a:ext>
            </a:extLst>
          </p:cNvPr>
          <p:cNvSpPr/>
          <p:nvPr/>
        </p:nvSpPr>
        <p:spPr>
          <a:xfrm>
            <a:off x="4799500" y="4311993"/>
            <a:ext cx="6675549" cy="2080109"/>
          </a:xfrm>
          <a:prstGeom prst="roundRect">
            <a:avLst>
              <a:gd name="adj" fmla="val 3168"/>
            </a:avLst>
          </a:prstGeom>
          <a:noFill/>
          <a:ln w="38100">
            <a:solidFill>
              <a:srgbClr val="61B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53820B-5E4F-4E8F-9809-577722E6A064}"/>
              </a:ext>
            </a:extLst>
          </p:cNvPr>
          <p:cNvSpPr txBox="1"/>
          <p:nvPr/>
        </p:nvSpPr>
        <p:spPr>
          <a:xfrm>
            <a:off x="6092423" y="3764198"/>
            <a:ext cx="3889206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결과창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값에 따라 레시피 목록이 달라짐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51D5C4-33A9-4D98-A359-D89CFF91AD25}"/>
              </a:ext>
            </a:extLst>
          </p:cNvPr>
          <p:cNvSpPr txBox="1"/>
          <p:nvPr/>
        </p:nvSpPr>
        <p:spPr>
          <a:xfrm>
            <a:off x="5667216" y="2617723"/>
            <a:ext cx="3507692" cy="369332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체크박스를 클릭하면 결과창에 보임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F501825-E455-4E8E-8889-FE6F5EE6DE9E}"/>
              </a:ext>
            </a:extLst>
          </p:cNvPr>
          <p:cNvSpPr/>
          <p:nvPr/>
        </p:nvSpPr>
        <p:spPr>
          <a:xfrm>
            <a:off x="151937" y="3943213"/>
            <a:ext cx="4150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매칭 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체크박스에 클릭한 값과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레시피 등록 시 카테고리 설정 값을 저장한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RECIPE_CTG_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이용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07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30F793-EBBB-45CB-8592-8AFF9D21E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8997"/>
            <a:ext cx="12192000" cy="5431152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4E12357-5481-41D3-96C6-C70F7A3FC2F0}"/>
              </a:ext>
            </a:extLst>
          </p:cNvPr>
          <p:cNvSpPr/>
          <p:nvPr/>
        </p:nvSpPr>
        <p:spPr>
          <a:xfrm>
            <a:off x="4135425" y="2637091"/>
            <a:ext cx="3118585" cy="2024973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FF8B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45BB4C1-1FDB-40B0-9163-41B08ADF31E4}"/>
              </a:ext>
            </a:extLst>
          </p:cNvPr>
          <p:cNvSpPr/>
          <p:nvPr/>
        </p:nvSpPr>
        <p:spPr>
          <a:xfrm>
            <a:off x="9677400" y="2416513"/>
            <a:ext cx="2422749" cy="2414794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A2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685FDB-6D6A-41D3-AA28-E19258BB3651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372B066-E635-4470-8F90-3801FBD80430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916D4B2-3200-446C-8050-6106D7D0FF25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E6F3A18-13AF-4EFE-8A0D-2A9E2DABAF21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043F060-D88E-45F6-921A-191DA15CDCEC}"/>
                </a:ext>
              </a:extLst>
            </p:cNvPr>
            <p:cNvSpPr/>
            <p:nvPr/>
          </p:nvSpPr>
          <p:spPr>
            <a:xfrm>
              <a:off x="428525" y="582358"/>
              <a:ext cx="14189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검색</a:t>
              </a:r>
            </a:p>
          </p:txBody>
        </p:sp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ACBBECC-C5F7-4BF4-B6E9-66ACC543EEBE}"/>
              </a:ext>
            </a:extLst>
          </p:cNvPr>
          <p:cNvSpPr/>
          <p:nvPr/>
        </p:nvSpPr>
        <p:spPr>
          <a:xfrm>
            <a:off x="7404100" y="2416513"/>
            <a:ext cx="2054449" cy="2414794"/>
          </a:xfrm>
          <a:prstGeom prst="roundRect">
            <a:avLst>
              <a:gd name="adj" fmla="val 5483"/>
            </a:avLst>
          </a:prstGeom>
          <a:noFill/>
          <a:ln w="28575">
            <a:solidFill>
              <a:srgbClr val="A2DA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9464B-C0BB-4721-AE60-4F1A9EE489E1}"/>
              </a:ext>
            </a:extLst>
          </p:cNvPr>
          <p:cNvSpPr txBox="1"/>
          <p:nvPr/>
        </p:nvSpPr>
        <p:spPr>
          <a:xfrm>
            <a:off x="6778915" y="1647100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레시피 등록 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값 저장하는 테이블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3E59C3-0F1B-4144-8115-CAC74D73407C}"/>
              </a:ext>
            </a:extLst>
          </p:cNvPr>
          <p:cNvSpPr txBox="1"/>
          <p:nvPr/>
        </p:nvSpPr>
        <p:spPr>
          <a:xfrm>
            <a:off x="10068149" y="1647100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 조회 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보여지는 테이블 </a:t>
            </a:r>
          </a:p>
        </p:txBody>
      </p:sp>
    </p:spTree>
    <p:extLst>
      <p:ext uri="{BB962C8B-B14F-4D97-AF65-F5344CB8AC3E}">
        <p14:creationId xmlns:p14="http://schemas.microsoft.com/office/powerpoint/2010/main" val="276266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BB222B1-DD0C-480B-BDD4-0EFF63946C64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6BCFCA6-C1D0-4F2F-817F-B4BFCEA75116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0FFB15-E4A8-4A4A-B0D9-6DB1CB108D2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C98F5A9-DE3F-4118-B99C-8ECE556EABED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AEEB1A-E5DE-4239-8BED-7E1F240A1C7D}"/>
                </a:ext>
              </a:extLst>
            </p:cNvPr>
            <p:cNvSpPr/>
            <p:nvPr/>
          </p:nvSpPr>
          <p:spPr>
            <a:xfrm>
              <a:off x="428525" y="582358"/>
              <a:ext cx="14189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검색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DEEBA4-5FE9-4DD4-986E-B3A62890EBF1}"/>
              </a:ext>
            </a:extLst>
          </p:cNvPr>
          <p:cNvSpPr/>
          <p:nvPr/>
        </p:nvSpPr>
        <p:spPr>
          <a:xfrm>
            <a:off x="11221895" y="11682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4BDF98-CE8F-41F3-8CD4-96C511AE75D3}"/>
              </a:ext>
            </a:extLst>
          </p:cNvPr>
          <p:cNvGrpSpPr/>
          <p:nvPr/>
        </p:nvGrpSpPr>
        <p:grpSpPr>
          <a:xfrm>
            <a:off x="1151825" y="1634836"/>
            <a:ext cx="2902142" cy="3807362"/>
            <a:chOff x="1356359" y="1934677"/>
            <a:chExt cx="2902143" cy="3807363"/>
          </a:xfrm>
        </p:grpSpPr>
        <p:pic>
          <p:nvPicPr>
            <p:cNvPr id="18" name="Picture 2" descr="대한민국 치킨 프랜차이즈 계보를 정리한다. 맛있는 치킨의 역사!">
              <a:extLst>
                <a:ext uri="{FF2B5EF4-FFF2-40B4-BE49-F238E27FC236}">
                  <a16:creationId xmlns:a16="http://schemas.microsoft.com/office/drawing/2014/main" id="{ED143DA3-CFAD-44AA-8F95-DE2736295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1" r="13372"/>
            <a:stretch/>
          </p:blipFill>
          <p:spPr bwMode="auto">
            <a:xfrm>
              <a:off x="1463458" y="2059726"/>
              <a:ext cx="2685032" cy="2406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87AA558-E33B-4171-80AD-725A66004B50}"/>
                </a:ext>
              </a:extLst>
            </p:cNvPr>
            <p:cNvSpPr/>
            <p:nvPr/>
          </p:nvSpPr>
          <p:spPr>
            <a:xfrm>
              <a:off x="1356359" y="1934677"/>
              <a:ext cx="2902143" cy="3807363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937D0B-B7AB-42DC-891E-53CC0A5B9BFD}"/>
                </a:ext>
              </a:extLst>
            </p:cNvPr>
            <p:cNvSpPr txBox="1"/>
            <p:nvPr/>
          </p:nvSpPr>
          <p:spPr>
            <a:xfrm>
              <a:off x="1434581" y="2103855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요리조리 등급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A9447D-90F1-477A-8FA0-12781251867C}"/>
                </a:ext>
              </a:extLst>
            </p:cNvPr>
            <p:cNvSpPr txBox="1"/>
            <p:nvPr/>
          </p:nvSpPr>
          <p:spPr>
            <a:xfrm>
              <a:off x="2049997" y="4466122"/>
              <a:ext cx="1511952" cy="1164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TITLE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간략한 설명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작성자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닉네임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31EF9-DCD0-4A84-BCFA-FB8C26DB8A9B}"/>
                </a:ext>
              </a:extLst>
            </p:cNvPr>
            <p:cNvSpPr/>
            <p:nvPr/>
          </p:nvSpPr>
          <p:spPr>
            <a:xfrm>
              <a:off x="1547676" y="4113008"/>
              <a:ext cx="25394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FF8B8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★★★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          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조회수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:30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DF4023-F362-4DE5-8D7D-46A254E9B032}"/>
              </a:ext>
            </a:extLst>
          </p:cNvPr>
          <p:cNvSpPr txBox="1"/>
          <p:nvPr/>
        </p:nvSpPr>
        <p:spPr>
          <a:xfrm>
            <a:off x="4540002" y="1192742"/>
            <a:ext cx="58093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MEMBER TABLE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요리등급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닉네임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RECIPE TABLE 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대표사진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Title,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요리소개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조회수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별점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RECIPE VO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MEMBER VO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필드로 선언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레시피 테이블과 멤버테이블 조인한 데이터 사용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7C277403-4852-4BB4-B20D-B12942927EA6}"/>
              </a:ext>
            </a:extLst>
          </p:cNvPr>
          <p:cNvSpPr/>
          <p:nvPr/>
        </p:nvSpPr>
        <p:spPr>
          <a:xfrm>
            <a:off x="6719456" y="1814970"/>
            <a:ext cx="401780" cy="457200"/>
          </a:xfrm>
          <a:prstGeom prst="downArrow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3FAFF3-1761-4201-97B4-509E3F6C7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593" y="3208374"/>
            <a:ext cx="54292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9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0BB222B1-DD0C-480B-BDD4-0EFF63946C64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6BCFCA6-C1D0-4F2F-817F-B4BFCEA75116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0FFB15-E4A8-4A4A-B0D9-6DB1CB108D2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C98F5A9-DE3F-4118-B99C-8ECE556EABED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AEEB1A-E5DE-4239-8BED-7E1F240A1C7D}"/>
                </a:ext>
              </a:extLst>
            </p:cNvPr>
            <p:cNvSpPr/>
            <p:nvPr/>
          </p:nvSpPr>
          <p:spPr>
            <a:xfrm>
              <a:off x="428525" y="582358"/>
              <a:ext cx="14189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검색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4BDF98-CE8F-41F3-8CD4-96C511AE75D3}"/>
              </a:ext>
            </a:extLst>
          </p:cNvPr>
          <p:cNvGrpSpPr/>
          <p:nvPr/>
        </p:nvGrpSpPr>
        <p:grpSpPr>
          <a:xfrm>
            <a:off x="1151825" y="1634836"/>
            <a:ext cx="2902142" cy="3807362"/>
            <a:chOff x="1356359" y="1934677"/>
            <a:chExt cx="2902143" cy="3807363"/>
          </a:xfrm>
        </p:grpSpPr>
        <p:pic>
          <p:nvPicPr>
            <p:cNvPr id="18" name="Picture 2" descr="대한민국 치킨 프랜차이즈 계보를 정리한다. 맛있는 치킨의 역사!">
              <a:extLst>
                <a:ext uri="{FF2B5EF4-FFF2-40B4-BE49-F238E27FC236}">
                  <a16:creationId xmlns:a16="http://schemas.microsoft.com/office/drawing/2014/main" id="{ED143DA3-CFAD-44AA-8F95-DE2736295D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1" r="13372"/>
            <a:stretch/>
          </p:blipFill>
          <p:spPr bwMode="auto">
            <a:xfrm>
              <a:off x="1463458" y="2059726"/>
              <a:ext cx="2685032" cy="2406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87AA558-E33B-4171-80AD-725A66004B50}"/>
                </a:ext>
              </a:extLst>
            </p:cNvPr>
            <p:cNvSpPr/>
            <p:nvPr/>
          </p:nvSpPr>
          <p:spPr>
            <a:xfrm>
              <a:off x="1356359" y="1934677"/>
              <a:ext cx="2902143" cy="3807363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937D0B-B7AB-42DC-891E-53CC0A5B9BFD}"/>
                </a:ext>
              </a:extLst>
            </p:cNvPr>
            <p:cNvSpPr txBox="1"/>
            <p:nvPr/>
          </p:nvSpPr>
          <p:spPr>
            <a:xfrm>
              <a:off x="1434581" y="2103855"/>
              <a:ext cx="13516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요리조리 등급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A9447D-90F1-477A-8FA0-12781251867C}"/>
                </a:ext>
              </a:extLst>
            </p:cNvPr>
            <p:cNvSpPr txBox="1"/>
            <p:nvPr/>
          </p:nvSpPr>
          <p:spPr>
            <a:xfrm>
              <a:off x="2049997" y="4466122"/>
              <a:ext cx="1511952" cy="11648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TITLE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간략한 설명</a:t>
              </a:r>
              <a:endPara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작성자 </a:t>
              </a:r>
              <a:r>
                <a:rPr lang="en-US" altLang="ko-KR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| </a:t>
              </a:r>
              <a:r>
                <a:rPr lang="ko-KR" altLang="en-US" sz="160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닉네임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FC31EF9-DCD0-4A84-BCFA-FB8C26DB8A9B}"/>
                </a:ext>
              </a:extLst>
            </p:cNvPr>
            <p:cNvSpPr/>
            <p:nvPr/>
          </p:nvSpPr>
          <p:spPr>
            <a:xfrm>
              <a:off x="1547676" y="4113008"/>
              <a:ext cx="25394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>
                  <a:solidFill>
                    <a:srgbClr val="FF8B8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★★★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	           </a:t>
              </a:r>
              <a:r>
                <a:rPr lang="ko-KR" altLang="en-US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조회수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:30</a:t>
              </a:r>
            </a:p>
          </p:txBody>
        </p:sp>
      </p:grp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7C277403-4852-4BB4-B20D-B12942927EA6}"/>
              </a:ext>
            </a:extLst>
          </p:cNvPr>
          <p:cNvSpPr/>
          <p:nvPr/>
        </p:nvSpPr>
        <p:spPr>
          <a:xfrm>
            <a:off x="6719456" y="2064357"/>
            <a:ext cx="401780" cy="457200"/>
          </a:xfrm>
          <a:prstGeom prst="downArrow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2670C3-F182-4ABD-A8D6-FBB30390D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494" y="1535241"/>
            <a:ext cx="5838825" cy="45053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210E74-8F27-44C6-A084-695F1BB7BD71}"/>
              </a:ext>
            </a:extLst>
          </p:cNvPr>
          <p:cNvSpPr/>
          <p:nvPr/>
        </p:nvSpPr>
        <p:spPr>
          <a:xfrm>
            <a:off x="4273319" y="10860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레시피 테이블과 멤버테이블 조인한 데이터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53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81A03AAA-B10D-42E3-8FB8-C6808CE354D8}"/>
              </a:ext>
            </a:extLst>
          </p:cNvPr>
          <p:cNvSpPr/>
          <p:nvPr/>
        </p:nvSpPr>
        <p:spPr>
          <a:xfrm>
            <a:off x="1275332" y="1870006"/>
            <a:ext cx="3558988" cy="140787"/>
          </a:xfrm>
          <a:prstGeom prst="parallelogram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915228" cy="646273"/>
            <a:chOff x="400352" y="336195"/>
            <a:chExt cx="1915228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8870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상세보기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8165D6A-4CBD-46CF-9CDA-BE73BA98945C}"/>
              </a:ext>
            </a:extLst>
          </p:cNvPr>
          <p:cNvSpPr txBox="1"/>
          <p:nvPr/>
        </p:nvSpPr>
        <p:spPr>
          <a:xfrm>
            <a:off x="1367676" y="1645372"/>
            <a:ext cx="3558988" cy="2776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 테이블 이용하여 출력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MEMBER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RECIPE_STEP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RECIPE_REVIEW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F6B48D-4301-4C4F-975A-D5F3CB03F4F2}"/>
              </a:ext>
            </a:extLst>
          </p:cNvPr>
          <p:cNvSpPr txBox="1"/>
          <p:nvPr/>
        </p:nvSpPr>
        <p:spPr>
          <a:xfrm>
            <a:off x="1318332" y="4837289"/>
            <a:ext cx="34948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구독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레시피 작성자에 대한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모든 레시피 저장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스크랩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레시피만 저장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A1C2779-8241-4CDA-9B71-D4CC4CC389D2}"/>
              </a:ext>
            </a:extLst>
          </p:cNvPr>
          <p:cNvSpPr/>
          <p:nvPr/>
        </p:nvSpPr>
        <p:spPr>
          <a:xfrm>
            <a:off x="1398155" y="2390537"/>
            <a:ext cx="305769" cy="321898"/>
          </a:xfrm>
          <a:prstGeom prst="ellipse">
            <a:avLst/>
          </a:prstGeom>
          <a:solidFill>
            <a:srgbClr val="61B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B01F0B4-7FD7-4E80-933D-137B59D2927B}"/>
              </a:ext>
            </a:extLst>
          </p:cNvPr>
          <p:cNvSpPr/>
          <p:nvPr/>
        </p:nvSpPr>
        <p:spPr>
          <a:xfrm>
            <a:off x="1413395" y="2803537"/>
            <a:ext cx="305769" cy="321898"/>
          </a:xfrm>
          <a:prstGeom prst="ellipse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82C8019-4FE7-402E-9EFD-A59B665C5813}"/>
              </a:ext>
            </a:extLst>
          </p:cNvPr>
          <p:cNvSpPr/>
          <p:nvPr/>
        </p:nvSpPr>
        <p:spPr>
          <a:xfrm>
            <a:off x="1407583" y="3216538"/>
            <a:ext cx="305769" cy="321898"/>
          </a:xfrm>
          <a:prstGeom prst="ellipse">
            <a:avLst/>
          </a:prstGeom>
          <a:solidFill>
            <a:srgbClr val="61B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DDF26F3-C198-4C2F-8EBF-16CD4325491B}"/>
              </a:ext>
            </a:extLst>
          </p:cNvPr>
          <p:cNvSpPr/>
          <p:nvPr/>
        </p:nvSpPr>
        <p:spPr>
          <a:xfrm>
            <a:off x="1407583" y="3635558"/>
            <a:ext cx="305769" cy="321898"/>
          </a:xfrm>
          <a:prstGeom prst="ellipse">
            <a:avLst/>
          </a:prstGeom>
          <a:solidFill>
            <a:srgbClr val="61B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348BC87-E862-4DAB-84BD-AA82BC56C92E}"/>
              </a:ext>
            </a:extLst>
          </p:cNvPr>
          <p:cNvSpPr/>
          <p:nvPr/>
        </p:nvSpPr>
        <p:spPr>
          <a:xfrm>
            <a:off x="1403407" y="4042539"/>
            <a:ext cx="305769" cy="321898"/>
          </a:xfrm>
          <a:prstGeom prst="ellipse">
            <a:avLst/>
          </a:prstGeom>
          <a:solidFill>
            <a:srgbClr val="61BF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A7097D5-8EAE-48D5-AF68-91A3AF3C13F1}"/>
              </a:ext>
            </a:extLst>
          </p:cNvPr>
          <p:cNvGrpSpPr/>
          <p:nvPr/>
        </p:nvGrpSpPr>
        <p:grpSpPr>
          <a:xfrm>
            <a:off x="6096000" y="161260"/>
            <a:ext cx="4630504" cy="6535480"/>
            <a:chOff x="3951248" y="161259"/>
            <a:chExt cx="4630504" cy="653548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F4B4A3B-4D09-4D96-AD74-A5AA5AB65318}"/>
                </a:ext>
              </a:extLst>
            </p:cNvPr>
            <p:cNvGrpSpPr/>
            <p:nvPr/>
          </p:nvGrpSpPr>
          <p:grpSpPr>
            <a:xfrm>
              <a:off x="3951248" y="161259"/>
              <a:ext cx="4328413" cy="6535480"/>
              <a:chOff x="6540215" y="161260"/>
              <a:chExt cx="4328413" cy="6535480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6DF41C4-B106-4B6D-A2CE-83EBF6C580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189" r="15935"/>
              <a:stretch/>
            </p:blipFill>
            <p:spPr>
              <a:xfrm>
                <a:off x="6540215" y="161262"/>
                <a:ext cx="4328413" cy="6535478"/>
              </a:xfrm>
              <a:prstGeom prst="rect">
                <a:avLst/>
              </a:prstGeom>
            </p:spPr>
          </p:pic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0326B7BD-7F74-42A8-BBC9-585E2B334CA2}"/>
                  </a:ext>
                </a:extLst>
              </p:cNvPr>
              <p:cNvSpPr/>
              <p:nvPr/>
            </p:nvSpPr>
            <p:spPr>
              <a:xfrm>
                <a:off x="6747933" y="161260"/>
                <a:ext cx="2781297" cy="3445539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FF8B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939851D2-621C-42AD-AB8D-C454B7F5FC55}"/>
                  </a:ext>
                </a:extLst>
              </p:cNvPr>
              <p:cNvSpPr/>
              <p:nvPr/>
            </p:nvSpPr>
            <p:spPr>
              <a:xfrm>
                <a:off x="9694334" y="161260"/>
                <a:ext cx="1049866" cy="1116348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61BF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FE0D0D4F-9CB7-431D-B1D6-DC314811083B}"/>
                  </a:ext>
                </a:extLst>
              </p:cNvPr>
              <p:cNvSpPr/>
              <p:nvPr/>
            </p:nvSpPr>
            <p:spPr>
              <a:xfrm>
                <a:off x="6747933" y="3715473"/>
                <a:ext cx="2781297" cy="1875099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61BF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45958989-EED5-465F-AE8B-C3A1AEA04F60}"/>
                  </a:ext>
                </a:extLst>
              </p:cNvPr>
              <p:cNvSpPr/>
              <p:nvPr/>
            </p:nvSpPr>
            <p:spPr>
              <a:xfrm>
                <a:off x="6747932" y="5798916"/>
                <a:ext cx="2781297" cy="897822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61BF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8A3FE67B-0EDD-4E9D-A5F7-1C356C031A5E}"/>
                  </a:ext>
                </a:extLst>
              </p:cNvPr>
              <p:cNvSpPr/>
              <p:nvPr/>
            </p:nvSpPr>
            <p:spPr>
              <a:xfrm>
                <a:off x="9694334" y="1377387"/>
                <a:ext cx="1049866" cy="416690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FF8B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2753809E-E3F0-437A-B56F-409C5AA227F2}"/>
                  </a:ext>
                </a:extLst>
              </p:cNvPr>
              <p:cNvSpPr/>
              <p:nvPr/>
            </p:nvSpPr>
            <p:spPr>
              <a:xfrm>
                <a:off x="9694334" y="2326511"/>
                <a:ext cx="1049866" cy="1875098"/>
              </a:xfrm>
              <a:prstGeom prst="roundRect">
                <a:avLst>
                  <a:gd name="adj" fmla="val 3168"/>
                </a:avLst>
              </a:prstGeom>
              <a:noFill/>
              <a:ln w="38100">
                <a:solidFill>
                  <a:srgbClr val="61BFA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CE4789A-485A-4E84-94F8-30F4F8ADF2E8}"/>
                </a:ext>
              </a:extLst>
            </p:cNvPr>
            <p:cNvSpPr/>
            <p:nvPr/>
          </p:nvSpPr>
          <p:spPr>
            <a:xfrm>
              <a:off x="6534961" y="269521"/>
              <a:ext cx="305769" cy="321898"/>
            </a:xfrm>
            <a:prstGeom prst="ellipse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378A3EE-66FE-482A-B967-BFBD7675C7BE}"/>
                </a:ext>
              </a:extLst>
            </p:cNvPr>
            <p:cNvSpPr/>
            <p:nvPr/>
          </p:nvSpPr>
          <p:spPr>
            <a:xfrm>
              <a:off x="8275983" y="1384978"/>
              <a:ext cx="305769" cy="321898"/>
            </a:xfrm>
            <a:prstGeom prst="ellipse">
              <a:avLst/>
            </a:prstGeom>
            <a:solidFill>
              <a:srgbClr val="FF8B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E6279F37-4AF9-4773-BD40-DBCBC685B6F2}"/>
                </a:ext>
              </a:extLst>
            </p:cNvPr>
            <p:cNvSpPr/>
            <p:nvPr/>
          </p:nvSpPr>
          <p:spPr>
            <a:xfrm>
              <a:off x="8275982" y="2326510"/>
              <a:ext cx="305769" cy="321898"/>
            </a:xfrm>
            <a:prstGeom prst="ellipse">
              <a:avLst/>
            </a:prstGeom>
            <a:solidFill>
              <a:srgbClr val="61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894F18CA-747D-4EF3-8C1A-2C6109E6C455}"/>
                </a:ext>
              </a:extLst>
            </p:cNvPr>
            <p:cNvSpPr/>
            <p:nvPr/>
          </p:nvSpPr>
          <p:spPr>
            <a:xfrm>
              <a:off x="8275982" y="235006"/>
              <a:ext cx="305769" cy="321898"/>
            </a:xfrm>
            <a:prstGeom prst="ellipse">
              <a:avLst/>
            </a:prstGeom>
            <a:solidFill>
              <a:srgbClr val="61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DE12E45A-C9ED-43D0-88AF-516D3CF9BC14}"/>
                </a:ext>
              </a:extLst>
            </p:cNvPr>
            <p:cNvSpPr/>
            <p:nvPr/>
          </p:nvSpPr>
          <p:spPr>
            <a:xfrm>
              <a:off x="7060572" y="5268673"/>
              <a:ext cx="305769" cy="321898"/>
            </a:xfrm>
            <a:prstGeom prst="ellipse">
              <a:avLst/>
            </a:prstGeom>
            <a:solidFill>
              <a:srgbClr val="61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81FA35E-BC3A-4DD7-A54F-68C6F4D51DF2}"/>
                </a:ext>
              </a:extLst>
            </p:cNvPr>
            <p:cNvSpPr/>
            <p:nvPr/>
          </p:nvSpPr>
          <p:spPr>
            <a:xfrm>
              <a:off x="7060571" y="6374839"/>
              <a:ext cx="305769" cy="321898"/>
            </a:xfrm>
            <a:prstGeom prst="ellipse">
              <a:avLst/>
            </a:prstGeom>
            <a:solidFill>
              <a:srgbClr val="61BF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5</a:t>
              </a:r>
              <a:endPara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63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249AC8B-E1F9-410C-AD47-C95E5D0D90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4" t="58795" r="36053" b="7287"/>
          <a:stretch/>
        </p:blipFill>
        <p:spPr>
          <a:xfrm>
            <a:off x="1136820" y="1462036"/>
            <a:ext cx="9918357" cy="389986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915228" cy="646273"/>
            <a:chOff x="400352" y="336195"/>
            <a:chExt cx="1915228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88705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레시피 상세보기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5F36BA8-8597-432F-8E2C-7F8EDA54723B}"/>
              </a:ext>
            </a:extLst>
          </p:cNvPr>
          <p:cNvGrpSpPr/>
          <p:nvPr/>
        </p:nvGrpSpPr>
        <p:grpSpPr>
          <a:xfrm>
            <a:off x="2719573" y="1561753"/>
            <a:ext cx="3376426" cy="1115379"/>
            <a:chOff x="2719573" y="1561753"/>
            <a:chExt cx="3376426" cy="11153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BF5A12-1F5C-4CB4-B386-D20752D82478}"/>
                </a:ext>
              </a:extLst>
            </p:cNvPr>
            <p:cNvSpPr txBox="1"/>
            <p:nvPr/>
          </p:nvSpPr>
          <p:spPr>
            <a:xfrm>
              <a:off x="3311262" y="1561753"/>
              <a:ext cx="2784737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별점은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js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처리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NUMBER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형으로 저장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FC37FA8-5549-41E2-906E-E9715876937E}"/>
                </a:ext>
              </a:extLst>
            </p:cNvPr>
            <p:cNvSpPr/>
            <p:nvPr/>
          </p:nvSpPr>
          <p:spPr>
            <a:xfrm>
              <a:off x="2719573" y="2307800"/>
              <a:ext cx="1785050" cy="369332"/>
            </a:xfrm>
            <a:prstGeom prst="roundRect">
              <a:avLst>
                <a:gd name="adj" fmla="val 3168"/>
              </a:avLst>
            </a:prstGeom>
            <a:noFill/>
            <a:ln w="38100">
              <a:solidFill>
                <a:srgbClr val="61BF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46F6F9-6CD3-4C1A-BA2D-F07563BCCA0B}"/>
              </a:ext>
            </a:extLst>
          </p:cNvPr>
          <p:cNvGrpSpPr/>
          <p:nvPr/>
        </p:nvGrpSpPr>
        <p:grpSpPr>
          <a:xfrm>
            <a:off x="5434867" y="3088803"/>
            <a:ext cx="4103769" cy="1206284"/>
            <a:chOff x="5434867" y="3088803"/>
            <a:chExt cx="4103769" cy="12062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680840-50CF-48F0-B194-FEE514E087EB}"/>
                </a:ext>
              </a:extLst>
            </p:cNvPr>
            <p:cNvSpPr txBox="1"/>
            <p:nvPr/>
          </p:nvSpPr>
          <p:spPr>
            <a:xfrm>
              <a:off x="5434867" y="3088803"/>
              <a:ext cx="3413114" cy="646331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 계정이 후기 작성인 경우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</a:p>
            <a:p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 삭제 버튼이 추가적으로 출력 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E97D0C9-050F-4C7D-94F0-B588C93728BC}"/>
                </a:ext>
              </a:extLst>
            </p:cNvPr>
            <p:cNvSpPr/>
            <p:nvPr/>
          </p:nvSpPr>
          <p:spPr>
            <a:xfrm>
              <a:off x="8910743" y="3411969"/>
              <a:ext cx="627893" cy="883118"/>
            </a:xfrm>
            <a:prstGeom prst="roundRect">
              <a:avLst>
                <a:gd name="adj" fmla="val 3168"/>
              </a:avLst>
            </a:prstGeom>
            <a:noFill/>
            <a:ln w="38100">
              <a:solidFill>
                <a:srgbClr val="61BF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31F8636-A4F7-4568-91AE-72BFD8AED35D}"/>
              </a:ext>
            </a:extLst>
          </p:cNvPr>
          <p:cNvGrpSpPr/>
          <p:nvPr/>
        </p:nvGrpSpPr>
        <p:grpSpPr>
          <a:xfrm>
            <a:off x="5896432" y="4995512"/>
            <a:ext cx="3847528" cy="744619"/>
            <a:chOff x="5896432" y="4995512"/>
            <a:chExt cx="3847528" cy="7446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59188A-E18C-4A3A-94EE-6E0351173453}"/>
                </a:ext>
              </a:extLst>
            </p:cNvPr>
            <p:cNvSpPr txBox="1"/>
            <p:nvPr/>
          </p:nvSpPr>
          <p:spPr>
            <a:xfrm>
              <a:off x="5896432" y="5370799"/>
              <a:ext cx="3847528" cy="369332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Ajax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더보기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클릭 시 한번에 </a:t>
              </a:r>
              <a:r>
                <a:rPr lang="en-US" altLang="ko-KR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r>
                <a:rPr lang="ko-KR" altLang="en-US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출력</a:t>
              </a:r>
              <a:endPara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0ACC2939-D672-45AC-B3C9-2358CC9D4237}"/>
                </a:ext>
              </a:extLst>
            </p:cNvPr>
            <p:cNvSpPr/>
            <p:nvPr/>
          </p:nvSpPr>
          <p:spPr>
            <a:xfrm>
              <a:off x="5896432" y="4995512"/>
              <a:ext cx="627893" cy="274542"/>
            </a:xfrm>
            <a:prstGeom prst="roundRect">
              <a:avLst>
                <a:gd name="adj" fmla="val 3168"/>
              </a:avLst>
            </a:prstGeom>
            <a:noFill/>
            <a:ln w="38100">
              <a:solidFill>
                <a:srgbClr val="61BF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195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09A5F0-6EE3-4CEF-A275-C45EBEB2B89F}"/>
              </a:ext>
            </a:extLst>
          </p:cNvPr>
          <p:cNvSpPr txBox="1"/>
          <p:nvPr/>
        </p:nvSpPr>
        <p:spPr>
          <a:xfrm>
            <a:off x="718459" y="679267"/>
            <a:ext cx="27529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8B8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sz="4800" b="1" dirty="0">
                <a:solidFill>
                  <a:srgbClr val="61BF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ontents</a:t>
            </a:r>
            <a:endParaRPr lang="ko-KR" altLang="en-US" sz="4800" b="1" dirty="0">
              <a:solidFill>
                <a:srgbClr val="61BFAD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0528D0-479E-4CD5-A43C-53B526D9FD7E}"/>
              </a:ext>
            </a:extLst>
          </p:cNvPr>
          <p:cNvGrpSpPr/>
          <p:nvPr/>
        </p:nvGrpSpPr>
        <p:grpSpPr>
          <a:xfrm>
            <a:off x="718459" y="2173624"/>
            <a:ext cx="2973891" cy="2497159"/>
            <a:chOff x="1134726" y="2444107"/>
            <a:chExt cx="2973891" cy="24971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64810E-19E0-4399-9C98-B7445C251500}"/>
                </a:ext>
              </a:extLst>
            </p:cNvPr>
            <p:cNvSpPr txBox="1"/>
            <p:nvPr/>
          </p:nvSpPr>
          <p:spPr>
            <a:xfrm>
              <a:off x="1134726" y="3644436"/>
              <a:ext cx="2973891" cy="129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프로젝트 개발 배경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개발동기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0CED93-976B-4C0D-9878-E481DC56FA5E}"/>
                </a:ext>
              </a:extLst>
            </p:cNvPr>
            <p:cNvSpPr txBox="1"/>
            <p:nvPr/>
          </p:nvSpPr>
          <p:spPr>
            <a:xfrm>
              <a:off x="2094925" y="2444107"/>
              <a:ext cx="73930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dirty="0">
                  <a:solidFill>
                    <a:srgbClr val="61BFA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endParaRPr lang="ko-KR" altLang="en-US" sz="7200" b="1" dirty="0">
                <a:solidFill>
                  <a:srgbClr val="61BF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C6D5577-54A0-4D7E-B971-0DEFDB7B947A}"/>
              </a:ext>
            </a:extLst>
          </p:cNvPr>
          <p:cNvGrpSpPr/>
          <p:nvPr/>
        </p:nvGrpSpPr>
        <p:grpSpPr>
          <a:xfrm>
            <a:off x="4997783" y="2173624"/>
            <a:ext cx="2173726" cy="1931876"/>
            <a:chOff x="1366360" y="2444107"/>
            <a:chExt cx="2173726" cy="19318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A47A0F-A3EA-4B9E-8432-CA9822F9F8C4}"/>
                </a:ext>
              </a:extLst>
            </p:cNvPr>
            <p:cNvSpPr txBox="1"/>
            <p:nvPr/>
          </p:nvSpPr>
          <p:spPr>
            <a:xfrm>
              <a:off x="1366360" y="3644436"/>
              <a:ext cx="2173726" cy="731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프로젝트내용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63418F-7CE2-4441-A20D-DB16B22B3B36}"/>
                </a:ext>
              </a:extLst>
            </p:cNvPr>
            <p:cNvSpPr txBox="1"/>
            <p:nvPr/>
          </p:nvSpPr>
          <p:spPr>
            <a:xfrm>
              <a:off x="2094925" y="2444107"/>
              <a:ext cx="73930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dirty="0">
                  <a:solidFill>
                    <a:srgbClr val="61BFA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</a:t>
              </a:r>
              <a:endParaRPr lang="ko-KR" altLang="en-US" sz="7200" b="1" dirty="0">
                <a:solidFill>
                  <a:srgbClr val="61BF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048A13-23A3-41BF-A584-021632627878}"/>
              </a:ext>
            </a:extLst>
          </p:cNvPr>
          <p:cNvSpPr/>
          <p:nvPr/>
        </p:nvSpPr>
        <p:spPr>
          <a:xfrm>
            <a:off x="4776189" y="4210003"/>
            <a:ext cx="3378927" cy="17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USER Diagram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ER Diagram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설명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시연영상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CDCFCCD-4DFE-4DCD-8A8A-0219394BC636}"/>
              </a:ext>
            </a:extLst>
          </p:cNvPr>
          <p:cNvGrpSpPr/>
          <p:nvPr/>
        </p:nvGrpSpPr>
        <p:grpSpPr>
          <a:xfrm>
            <a:off x="9295274" y="2173624"/>
            <a:ext cx="1651414" cy="2497158"/>
            <a:chOff x="1638869" y="2444107"/>
            <a:chExt cx="1651414" cy="24971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86604D-E6E1-47FE-8B75-5C60993DEE0D}"/>
                </a:ext>
              </a:extLst>
            </p:cNvPr>
            <p:cNvSpPr txBox="1"/>
            <p:nvPr/>
          </p:nvSpPr>
          <p:spPr>
            <a:xfrm>
              <a:off x="1638869" y="3644435"/>
              <a:ext cx="1651414" cy="1296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계획일정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앞으로의 계획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4C4B34-2C17-4FC6-9C97-8BF6648FCBB5}"/>
                </a:ext>
              </a:extLst>
            </p:cNvPr>
            <p:cNvSpPr txBox="1"/>
            <p:nvPr/>
          </p:nvSpPr>
          <p:spPr>
            <a:xfrm>
              <a:off x="2094925" y="2444107"/>
              <a:ext cx="73930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b="1" dirty="0">
                  <a:solidFill>
                    <a:srgbClr val="61BFA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</a:t>
              </a:r>
              <a:endParaRPr lang="ko-KR" altLang="en-US" sz="7200" b="1" dirty="0">
                <a:solidFill>
                  <a:srgbClr val="61BFAD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297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D0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06DDE-292C-4D92-AB60-0B91F684BBB1}"/>
              </a:ext>
            </a:extLst>
          </p:cNvPr>
          <p:cNvSpPr txBox="1"/>
          <p:nvPr/>
        </p:nvSpPr>
        <p:spPr>
          <a:xfrm>
            <a:off x="2196534" y="2668862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9F7E8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프로젝트 내용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E362DD-98BC-4872-9534-0A0495EBF20A}"/>
              </a:ext>
            </a:extLst>
          </p:cNvPr>
          <p:cNvSpPr/>
          <p:nvPr/>
        </p:nvSpPr>
        <p:spPr>
          <a:xfrm>
            <a:off x="999725" y="2191459"/>
            <a:ext cx="124906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800" b="1" i="0" u="none" strike="noStrike" kern="1200" cap="none" spc="0" normalizeH="0" baseline="0" noProof="0" dirty="0">
                <a:ln>
                  <a:noFill/>
                </a:ln>
                <a:solidFill>
                  <a:srgbClr val="F9F7E8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</a:t>
            </a:r>
            <a:endParaRPr kumimoji="0" lang="ko-KR" altLang="en-US" sz="13800" b="1" i="0" u="none" strike="noStrike" kern="1200" cap="none" spc="0" normalizeH="0" baseline="0" noProof="0" dirty="0">
              <a:ln>
                <a:noFill/>
              </a:ln>
              <a:solidFill>
                <a:srgbClr val="F9F7E8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BA0970-652B-425D-AB62-D413EBCD6267}"/>
              </a:ext>
            </a:extLst>
          </p:cNvPr>
          <p:cNvGrpSpPr/>
          <p:nvPr/>
        </p:nvGrpSpPr>
        <p:grpSpPr>
          <a:xfrm>
            <a:off x="2222659" y="3355370"/>
            <a:ext cx="7845866" cy="507012"/>
            <a:chOff x="2222659" y="3355370"/>
            <a:chExt cx="7845866" cy="5070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A45EB2-EAE9-40D5-BE0D-445F26BE18E8}"/>
                </a:ext>
              </a:extLst>
            </p:cNvPr>
            <p:cNvSpPr txBox="1"/>
            <p:nvPr/>
          </p:nvSpPr>
          <p:spPr>
            <a:xfrm>
              <a:off x="2222659" y="33553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시연영상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9CD3ED2-EDA0-412B-B9F5-EC1B6BB3C675}"/>
                </a:ext>
              </a:extLst>
            </p:cNvPr>
            <p:cNvCxnSpPr>
              <a:cxnSpLocks/>
            </p:cNvCxnSpPr>
            <p:nvPr/>
          </p:nvCxnSpPr>
          <p:spPr>
            <a:xfrm>
              <a:off x="2222659" y="3862382"/>
              <a:ext cx="7845866" cy="0"/>
            </a:xfrm>
            <a:prstGeom prst="line">
              <a:avLst/>
            </a:prstGeom>
            <a:ln w="38100">
              <a:solidFill>
                <a:srgbClr val="F9F7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9927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1208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시연영상</a:t>
              </a:r>
            </a:p>
          </p:txBody>
        </p:sp>
      </p:grpSp>
      <p:pic>
        <p:nvPicPr>
          <p:cNvPr id="2" name="시연영상_ver.1.0.0">
            <a:hlinkClick r:id="" action="ppaction://media"/>
            <a:extLst>
              <a:ext uri="{FF2B5EF4-FFF2-40B4-BE49-F238E27FC236}">
                <a16:creationId xmlns:a16="http://schemas.microsoft.com/office/drawing/2014/main" id="{EFB9CB4E-FA22-4082-BDB3-AAC605AB1F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1720" y="1248086"/>
            <a:ext cx="8979475" cy="504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6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BF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06DDE-292C-4D92-AB60-0B91F684BBB1}"/>
              </a:ext>
            </a:extLst>
          </p:cNvPr>
          <p:cNvSpPr txBox="1"/>
          <p:nvPr/>
        </p:nvSpPr>
        <p:spPr>
          <a:xfrm>
            <a:off x="2248785" y="2647484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계획 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E362DD-98BC-4872-9534-0A0495EBF20A}"/>
              </a:ext>
            </a:extLst>
          </p:cNvPr>
          <p:cNvSpPr/>
          <p:nvPr/>
        </p:nvSpPr>
        <p:spPr>
          <a:xfrm>
            <a:off x="999725" y="2191459"/>
            <a:ext cx="124906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3800" b="1" dirty="0">
              <a:solidFill>
                <a:srgbClr val="F9F7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FF4672A-ABF0-4C24-92DD-CBBBF20ACA89}"/>
              </a:ext>
            </a:extLst>
          </p:cNvPr>
          <p:cNvGrpSpPr/>
          <p:nvPr/>
        </p:nvGrpSpPr>
        <p:grpSpPr>
          <a:xfrm>
            <a:off x="2222659" y="3355370"/>
            <a:ext cx="7845866" cy="507012"/>
            <a:chOff x="2222659" y="3355370"/>
            <a:chExt cx="7845866" cy="5070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11DF7F-41DB-4089-98CB-7A8312D07281}"/>
                </a:ext>
              </a:extLst>
            </p:cNvPr>
            <p:cNvSpPr txBox="1"/>
            <p:nvPr/>
          </p:nvSpPr>
          <p:spPr>
            <a:xfrm>
              <a:off x="2222659" y="3355370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앞으로의 계획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7CB52A2-7E6D-4DA5-84ED-00D85B950B00}"/>
                </a:ext>
              </a:extLst>
            </p:cNvPr>
            <p:cNvCxnSpPr>
              <a:cxnSpLocks/>
            </p:cNvCxnSpPr>
            <p:nvPr/>
          </p:nvCxnSpPr>
          <p:spPr>
            <a:xfrm>
              <a:off x="2222659" y="3862382"/>
              <a:ext cx="7845866" cy="0"/>
            </a:xfrm>
            <a:prstGeom prst="line">
              <a:avLst/>
            </a:prstGeom>
            <a:ln w="38100">
              <a:solidFill>
                <a:srgbClr val="F9F7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813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681190" cy="646273"/>
            <a:chOff x="400352" y="336195"/>
            <a:chExt cx="1681190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460688" cy="566639"/>
              <a:chOff x="400352" y="336195"/>
              <a:chExt cx="1460688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422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3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계획 일정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6530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앞으로의 계획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A6A363-93A5-43BE-BE45-DB9506A1F641}"/>
              </a:ext>
            </a:extLst>
          </p:cNvPr>
          <p:cNvSpPr txBox="1"/>
          <p:nvPr/>
        </p:nvSpPr>
        <p:spPr>
          <a:xfrm>
            <a:off x="918155" y="4774332"/>
            <a:ext cx="1772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11.25~12.02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077BC3-EE4D-4C4F-9232-DF3EBEB39873}"/>
              </a:ext>
            </a:extLst>
          </p:cNvPr>
          <p:cNvSpPr txBox="1"/>
          <p:nvPr/>
        </p:nvSpPr>
        <p:spPr>
          <a:xfrm>
            <a:off x="4084395" y="4771344"/>
            <a:ext cx="17675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12.02~12.09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3E4EFE-5B77-498F-B43E-0435876DA310}"/>
              </a:ext>
            </a:extLst>
          </p:cNvPr>
          <p:cNvSpPr txBox="1"/>
          <p:nvPr/>
        </p:nvSpPr>
        <p:spPr>
          <a:xfrm>
            <a:off x="9764300" y="4791210"/>
            <a:ext cx="2048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12.18~12.25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AF9337-489A-4644-B1F5-B3DCE3E48129}"/>
              </a:ext>
            </a:extLst>
          </p:cNvPr>
          <p:cNvSpPr txBox="1"/>
          <p:nvPr/>
        </p:nvSpPr>
        <p:spPr>
          <a:xfrm>
            <a:off x="6766913" y="4771344"/>
            <a:ext cx="18036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●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12.09~12.18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D76B8F0-2051-4AD9-BD61-640F46E172FE}"/>
              </a:ext>
            </a:extLst>
          </p:cNvPr>
          <p:cNvGrpSpPr/>
          <p:nvPr/>
        </p:nvGrpSpPr>
        <p:grpSpPr>
          <a:xfrm>
            <a:off x="1253846" y="2073834"/>
            <a:ext cx="10253129" cy="2540540"/>
            <a:chOff x="1253846" y="2073834"/>
            <a:chExt cx="10253129" cy="2540540"/>
          </a:xfrm>
        </p:grpSpPr>
        <p:sp>
          <p:nvSpPr>
            <p:cNvPr id="24" name="갈매기형 수장 21">
              <a:extLst>
                <a:ext uri="{FF2B5EF4-FFF2-40B4-BE49-F238E27FC236}">
                  <a16:creationId xmlns:a16="http://schemas.microsoft.com/office/drawing/2014/main" id="{46AEC812-BCE3-405C-939F-C0025EC99015}"/>
                </a:ext>
              </a:extLst>
            </p:cNvPr>
            <p:cNvSpPr/>
            <p:nvPr/>
          </p:nvSpPr>
          <p:spPr>
            <a:xfrm>
              <a:off x="9632472" y="2073834"/>
              <a:ext cx="1874503" cy="2540540"/>
            </a:xfrm>
            <a:prstGeom prst="chevron">
              <a:avLst>
                <a:gd name="adj" fmla="val 50000"/>
              </a:avLst>
            </a:prstGeom>
            <a:solidFill>
              <a:srgbClr val="00D5E0"/>
            </a:solidFill>
            <a:ln w="12700" cap="flat" cmpd="sng" algn="ctr">
              <a:noFill/>
              <a:prstDash val="solid"/>
              <a:miter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dirty="0">
                  <a:solidFill>
                    <a:schemeClr val="dk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통합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33504969-2589-458C-B7F9-77AAF9C7299A}"/>
                </a:ext>
              </a:extLst>
            </p:cNvPr>
            <p:cNvGrpSpPr/>
            <p:nvPr/>
          </p:nvGrpSpPr>
          <p:grpSpPr>
            <a:xfrm>
              <a:off x="1253846" y="2073834"/>
              <a:ext cx="8104422" cy="2540540"/>
              <a:chOff x="1253846" y="2073834"/>
              <a:chExt cx="8104422" cy="2540540"/>
            </a:xfrm>
          </p:grpSpPr>
          <p:sp>
            <p:nvSpPr>
              <p:cNvPr id="17" name="갈매기형 수장 79">
                <a:extLst>
                  <a:ext uri="{FF2B5EF4-FFF2-40B4-BE49-F238E27FC236}">
                    <a16:creationId xmlns:a16="http://schemas.microsoft.com/office/drawing/2014/main" id="{FE0BAD0A-EC67-4F11-B9EE-7856722D8565}"/>
                  </a:ext>
                </a:extLst>
              </p:cNvPr>
              <p:cNvSpPr/>
              <p:nvPr/>
            </p:nvSpPr>
            <p:spPr>
              <a:xfrm>
                <a:off x="7354808" y="3471937"/>
                <a:ext cx="2003460" cy="782410"/>
              </a:xfrm>
              <a:prstGeom prst="chevron">
                <a:avLst>
                  <a:gd name="adj" fmla="val 50000"/>
                </a:avLst>
              </a:prstGeom>
              <a:solidFill>
                <a:srgbClr val="59C9E3">
                  <a:alpha val="6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요리정보 </a:t>
                </a:r>
                <a:r>
                  <a:rPr lang="en-US" altLang="ko-KR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Tab</a:t>
                </a: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B855D764-1414-4664-A913-C65F746392F8}"/>
                  </a:ext>
                </a:extLst>
              </p:cNvPr>
              <p:cNvGrpSpPr/>
              <p:nvPr/>
            </p:nvGrpSpPr>
            <p:grpSpPr>
              <a:xfrm>
                <a:off x="1253846" y="2073834"/>
                <a:ext cx="8104422" cy="2540540"/>
                <a:chOff x="1253846" y="2073834"/>
                <a:chExt cx="8104422" cy="2540540"/>
              </a:xfrm>
            </p:grpSpPr>
            <p:sp>
              <p:nvSpPr>
                <p:cNvPr id="19" name="갈매기형 수장 81">
                  <a:extLst>
                    <a:ext uri="{FF2B5EF4-FFF2-40B4-BE49-F238E27FC236}">
                      <a16:creationId xmlns:a16="http://schemas.microsoft.com/office/drawing/2014/main" id="{8AED3B42-DBCC-447D-9A11-5FE3ADC3E9BF}"/>
                    </a:ext>
                  </a:extLst>
                </p:cNvPr>
                <p:cNvSpPr/>
                <p:nvPr/>
              </p:nvSpPr>
              <p:spPr>
                <a:xfrm>
                  <a:off x="7198134" y="2423809"/>
                  <a:ext cx="2160134" cy="782410"/>
                </a:xfrm>
                <a:prstGeom prst="chevron">
                  <a:avLst>
                    <a:gd name="adj" fmla="val 50000"/>
                  </a:avLst>
                </a:prstGeom>
                <a:solidFill>
                  <a:srgbClr val="81F3F9">
                    <a:alpha val="69000"/>
                  </a:srgbClr>
                </a:solidFill>
                <a:ln w="12700" cap="flat" cmpd="sng" algn="ctr">
                  <a:noFill/>
                  <a:prstDash val="solid"/>
                  <a:miter/>
                  <a:headEnd w="med" len="med"/>
                  <a:tailEnd w="med" len="med"/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찜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/ </a:t>
                  </a:r>
                  <a:r>
                    <a:rPr lang="ko-KR" altLang="en-US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구독</a:t>
                  </a:r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CDECCD96-409F-4184-B622-1C8D566EF329}"/>
                    </a:ext>
                  </a:extLst>
                </p:cNvPr>
                <p:cNvGrpSpPr/>
                <p:nvPr/>
              </p:nvGrpSpPr>
              <p:grpSpPr>
                <a:xfrm>
                  <a:off x="1253846" y="2073834"/>
                  <a:ext cx="6174083" cy="2540540"/>
                  <a:chOff x="1253846" y="2073834"/>
                  <a:chExt cx="6174083" cy="2540540"/>
                </a:xfrm>
              </p:grpSpPr>
              <p:sp>
                <p:nvSpPr>
                  <p:cNvPr id="18" name="갈매기형 수장 80">
                    <a:extLst>
                      <a:ext uri="{FF2B5EF4-FFF2-40B4-BE49-F238E27FC236}">
                        <a16:creationId xmlns:a16="http://schemas.microsoft.com/office/drawing/2014/main" id="{65912696-4364-47C2-867D-9C65D1782474}"/>
                      </a:ext>
                    </a:extLst>
                  </p:cNvPr>
                  <p:cNvSpPr/>
                  <p:nvPr/>
                </p:nvSpPr>
                <p:spPr>
                  <a:xfrm>
                    <a:off x="5292719" y="3471937"/>
                    <a:ext cx="2135210" cy="782410"/>
                  </a:xfrm>
                  <a:prstGeom prst="chevron">
                    <a:avLst>
                      <a:gd name="adj" fmla="val 50000"/>
                    </a:avLst>
                  </a:prstGeom>
                  <a:solidFill>
                    <a:srgbClr val="81F3F9">
                      <a:alpha val="81961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ko-KR" altLang="en-US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클래스</a:t>
                    </a:r>
                    <a:r>
                      <a:rPr lang="en-US" altLang="ko-KR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 Tab</a:t>
                    </a:r>
                    <a:endParaRPr lang="ko-KR" altLang="en-US" dirty="0">
                      <a:solidFill>
                        <a:schemeClr val="tx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2D4E00F9-3C64-4E16-9C47-DA8D8E9A2DBE}"/>
                      </a:ext>
                    </a:extLst>
                  </p:cNvPr>
                  <p:cNvGrpSpPr/>
                  <p:nvPr/>
                </p:nvGrpSpPr>
                <p:grpSpPr>
                  <a:xfrm>
                    <a:off x="1253846" y="2073834"/>
                    <a:ext cx="5969213" cy="2540540"/>
                    <a:chOff x="1253846" y="2073834"/>
                    <a:chExt cx="5969213" cy="2540540"/>
                  </a:xfrm>
                </p:grpSpPr>
                <p:grpSp>
                  <p:nvGrpSpPr>
                    <p:cNvPr id="28" name="그룹 27">
                      <a:extLst>
                        <a:ext uri="{FF2B5EF4-FFF2-40B4-BE49-F238E27FC236}">
                          <a16:creationId xmlns:a16="http://schemas.microsoft.com/office/drawing/2014/main" id="{13B6A49C-98B3-4916-9673-8C102C9ABC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53846" y="2073834"/>
                      <a:ext cx="5969213" cy="2540540"/>
                      <a:chOff x="1253846" y="2073834"/>
                      <a:chExt cx="5969213" cy="2540540"/>
                    </a:xfrm>
                  </p:grpSpPr>
                  <p:sp>
                    <p:nvSpPr>
                      <p:cNvPr id="15" name="갈매기형 수장 77">
                        <a:extLst>
                          <a:ext uri="{FF2B5EF4-FFF2-40B4-BE49-F238E27FC236}">
                            <a16:creationId xmlns:a16="http://schemas.microsoft.com/office/drawing/2014/main" id="{26CAA517-DF20-443C-9500-F48CCF07D9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3846" y="2073834"/>
                        <a:ext cx="1874503" cy="2540540"/>
                      </a:xfrm>
                      <a:prstGeom prst="chevron">
                        <a:avLst>
                          <a:gd name="adj" fmla="val 50000"/>
                        </a:avLst>
                      </a:prstGeom>
                      <a:solidFill>
                        <a:srgbClr val="21BFA5"/>
                      </a:solidFill>
                      <a:ln w="12700" cap="flat" cmpd="sng" algn="ctr">
                        <a:noFill/>
                        <a:prstDash val="solid"/>
                        <a:miter/>
                        <a:headEnd w="med" len="med"/>
                        <a:tailEnd w="med" len="med"/>
                      </a:ln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US" altLang="ko-KR" dirty="0">
                            <a:solidFill>
                              <a:schemeClr val="dk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        </a:t>
                        </a:r>
                        <a:r>
                          <a:rPr lang="ko-KR" altLang="en-US" dirty="0">
                            <a:solidFill>
                              <a:schemeClr val="dk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통합</a:t>
                        </a:r>
                        <a:endParaRPr lang="en-US" altLang="ko-KR" dirty="0">
                          <a:solidFill>
                            <a:schemeClr val="dk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endParaRPr>
                      </a:p>
                    </p:txBody>
                  </p:sp>
                  <p:sp>
                    <p:nvSpPr>
                      <p:cNvPr id="16" name="갈매기형 수장 78">
                        <a:extLst>
                          <a:ext uri="{FF2B5EF4-FFF2-40B4-BE49-F238E27FC236}">
                            <a16:creationId xmlns:a16="http://schemas.microsoft.com/office/drawing/2014/main" id="{68B96416-636E-4E38-88A8-1B641C4FA2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86489" y="2421909"/>
                        <a:ext cx="3936570" cy="782410"/>
                      </a:xfrm>
                      <a:prstGeom prst="chevron">
                        <a:avLst>
                          <a:gd name="adj" fmla="val 50000"/>
                        </a:avLst>
                      </a:prstGeom>
                      <a:solidFill>
                        <a:srgbClr val="59C9E3">
                          <a:alpha val="64706"/>
                        </a:srgb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2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ko-KR" altLang="en-US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rPr>
                          <a:t>고객지원</a:t>
                        </a:r>
                        <a:endParaRPr lang="en-US" altLang="ko-KR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endParaRPr>
                      </a:p>
                    </p:txBody>
                  </p:sp>
                </p:grpSp>
                <p:sp>
                  <p:nvSpPr>
                    <p:cNvPr id="27" name="갈매기형 수장 25">
                      <a:extLst>
                        <a:ext uri="{FF2B5EF4-FFF2-40B4-BE49-F238E27FC236}">
                          <a16:creationId xmlns:a16="http://schemas.microsoft.com/office/drawing/2014/main" id="{3C2DD158-C6CE-4254-81D1-F08776BDF6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89004" y="3471937"/>
                      <a:ext cx="2135210" cy="782410"/>
                    </a:xfrm>
                    <a:prstGeom prst="chevron">
                      <a:avLst>
                        <a:gd name="adj" fmla="val 50000"/>
                      </a:avLst>
                    </a:prstGeom>
                    <a:solidFill>
                      <a:srgbClr val="81F3F9">
                        <a:alpha val="81961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2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검색</a:t>
                      </a:r>
                    </a:p>
                  </p:txBody>
                </p: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553519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4A9CAF3-2501-4995-9AC3-EBC8EE6D373E}"/>
              </a:ext>
            </a:extLst>
          </p:cNvPr>
          <p:cNvSpPr/>
          <p:nvPr/>
        </p:nvSpPr>
        <p:spPr>
          <a:xfrm>
            <a:off x="-45720" y="5744274"/>
            <a:ext cx="12237719" cy="7527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681190" cy="646273"/>
            <a:chOff x="400352" y="336195"/>
            <a:chExt cx="1681190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460688" cy="566639"/>
              <a:chOff x="400352" y="336195"/>
              <a:chExt cx="1460688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422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3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계획 일정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6530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앞으로의 계획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9D974135-D1A6-41A8-813E-55555EE37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17" y="1170586"/>
            <a:ext cx="5334000" cy="4286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ED7A52-BAF0-4449-B612-D70A5E8E90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015"/>
          <a:stretch/>
        </p:blipFill>
        <p:spPr>
          <a:xfrm>
            <a:off x="7431462" y="1170586"/>
            <a:ext cx="3162602" cy="3914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99FA1F-573C-45BA-B86D-F35AFBBCB0FA}"/>
              </a:ext>
            </a:extLst>
          </p:cNvPr>
          <p:cNvSpPr txBox="1"/>
          <p:nvPr/>
        </p:nvSpPr>
        <p:spPr>
          <a:xfrm>
            <a:off x="3354191" y="5915694"/>
            <a:ext cx="5483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탭을 작성 시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Lombok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이용하여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VO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구성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AFB6004-9B15-4E73-B78F-F8BCE1B9919F}"/>
              </a:ext>
            </a:extLst>
          </p:cNvPr>
          <p:cNvSpPr/>
          <p:nvPr/>
        </p:nvSpPr>
        <p:spPr>
          <a:xfrm>
            <a:off x="5812792" y="2838165"/>
            <a:ext cx="857250" cy="628650"/>
          </a:xfrm>
          <a:prstGeom prst="rightArrow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33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4A9CAF3-2501-4995-9AC3-EBC8EE6D373E}"/>
              </a:ext>
            </a:extLst>
          </p:cNvPr>
          <p:cNvSpPr/>
          <p:nvPr/>
        </p:nvSpPr>
        <p:spPr>
          <a:xfrm>
            <a:off x="-45720" y="5744274"/>
            <a:ext cx="12237719" cy="7527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F1E6183-5585-49C1-B062-D86C27A904EB}"/>
              </a:ext>
            </a:extLst>
          </p:cNvPr>
          <p:cNvGrpSpPr/>
          <p:nvPr/>
        </p:nvGrpSpPr>
        <p:grpSpPr>
          <a:xfrm>
            <a:off x="400352" y="336195"/>
            <a:ext cx="1681190" cy="646273"/>
            <a:chOff x="400352" y="336195"/>
            <a:chExt cx="1681190" cy="6462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AAC65DF-A57D-48B2-AB70-AC0AE3D8DD0F}"/>
                </a:ext>
              </a:extLst>
            </p:cNvPr>
            <p:cNvGrpSpPr/>
            <p:nvPr/>
          </p:nvGrpSpPr>
          <p:grpSpPr>
            <a:xfrm>
              <a:off x="400352" y="336195"/>
              <a:ext cx="1460688" cy="566639"/>
              <a:chOff x="400352" y="336195"/>
              <a:chExt cx="1460688" cy="5666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6ED7A6-3BE0-40C3-9013-CA7431892CF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4228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3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계획 일정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75804B4-6525-40D8-8AFF-4F8DF833E8AC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F6AC6E6-DA8E-4A8B-9661-35503433FC4C}"/>
                </a:ext>
              </a:extLst>
            </p:cNvPr>
            <p:cNvSpPr/>
            <p:nvPr/>
          </p:nvSpPr>
          <p:spPr>
            <a:xfrm>
              <a:off x="428525" y="582358"/>
              <a:ext cx="16530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앞으로의 계획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199FA1F-573C-45BA-B86D-F35AFBBCB0FA}"/>
              </a:ext>
            </a:extLst>
          </p:cNvPr>
          <p:cNvSpPr txBox="1"/>
          <p:nvPr/>
        </p:nvSpPr>
        <p:spPr>
          <a:xfrm>
            <a:off x="1628655" y="5920600"/>
            <a:ext cx="8934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탭을 작성 시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DAO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클래스를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root-context.xml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설정 </a:t>
            </a:r>
            <a:r>
              <a: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인터페이스로 작성</a:t>
            </a:r>
            <a:endPara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5F2274-EDB3-45F4-917E-6EC7728A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7" y="1382156"/>
            <a:ext cx="5738245" cy="2983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613FDC-9A38-4D25-B323-D6B7C502FD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59"/>
          <a:stretch/>
        </p:blipFill>
        <p:spPr>
          <a:xfrm>
            <a:off x="7126881" y="1661824"/>
            <a:ext cx="4593991" cy="28952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7365C7-ADAC-4934-991E-78A5D42A0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124" y="3508735"/>
            <a:ext cx="5043875" cy="109899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30F8C81-B695-456B-8BF6-6CDB1DBE2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71" y="4365493"/>
            <a:ext cx="5043874" cy="847725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B8EE7DC-383B-48A3-9CA6-A4741AFC632A}"/>
              </a:ext>
            </a:extLst>
          </p:cNvPr>
          <p:cNvSpPr/>
          <p:nvPr/>
        </p:nvSpPr>
        <p:spPr>
          <a:xfrm>
            <a:off x="5812792" y="2838165"/>
            <a:ext cx="857250" cy="628650"/>
          </a:xfrm>
          <a:prstGeom prst="rightArrow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460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4FDD9F79-BD8B-42B3-8BD8-2468E236F4C9}"/>
              </a:ext>
            </a:extLst>
          </p:cNvPr>
          <p:cNvGrpSpPr/>
          <p:nvPr/>
        </p:nvGrpSpPr>
        <p:grpSpPr>
          <a:xfrm>
            <a:off x="2678887" y="2225524"/>
            <a:ext cx="7242533" cy="1632858"/>
            <a:chOff x="2678887" y="2225524"/>
            <a:chExt cx="7242533" cy="163285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AB37410-BD17-4864-9D36-4F97E37E4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0514" y="2225524"/>
              <a:ext cx="2540906" cy="16328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1A2438-9DD5-4B3E-AD39-6912D5A012A1}"/>
                </a:ext>
              </a:extLst>
            </p:cNvPr>
            <p:cNvSpPr txBox="1"/>
            <p:nvPr/>
          </p:nvSpPr>
          <p:spPr>
            <a:xfrm>
              <a:off x="2678887" y="2225524"/>
              <a:ext cx="19511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요리 정보 플랫폼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269052-5F2D-4D35-9F4A-2B6FE5213055}"/>
                </a:ext>
              </a:extLst>
            </p:cNvPr>
            <p:cNvSpPr txBox="1"/>
            <p:nvPr/>
          </p:nvSpPr>
          <p:spPr>
            <a:xfrm>
              <a:off x="2991394" y="2688177"/>
              <a:ext cx="438912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rgbClr val="F9F7E8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Thank You</a:t>
              </a:r>
              <a:endParaRPr lang="ko-KR" altLang="en-US" sz="66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263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BF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A45EB2-EAE9-40D5-BE0D-445F26BE18E8}"/>
              </a:ext>
            </a:extLst>
          </p:cNvPr>
          <p:cNvSpPr txBox="1"/>
          <p:nvPr/>
        </p:nvSpPr>
        <p:spPr>
          <a:xfrm>
            <a:off x="2222659" y="33553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개발동기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06DDE-292C-4D92-AB60-0B91F684BBB1}"/>
              </a:ext>
            </a:extLst>
          </p:cNvPr>
          <p:cNvSpPr txBox="1"/>
          <p:nvPr/>
        </p:nvSpPr>
        <p:spPr>
          <a:xfrm>
            <a:off x="2196534" y="2668862"/>
            <a:ext cx="4314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개발 배경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E362DD-98BC-4872-9534-0A0495EBF20A}"/>
              </a:ext>
            </a:extLst>
          </p:cNvPr>
          <p:cNvSpPr/>
          <p:nvPr/>
        </p:nvSpPr>
        <p:spPr>
          <a:xfrm>
            <a:off x="999725" y="2191459"/>
            <a:ext cx="124906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3800" b="1" dirty="0">
              <a:solidFill>
                <a:srgbClr val="F9F7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CD3ED2-EDA0-412B-B9F5-EC1B6BB3C675}"/>
              </a:ext>
            </a:extLst>
          </p:cNvPr>
          <p:cNvCxnSpPr>
            <a:cxnSpLocks/>
          </p:cNvCxnSpPr>
          <p:nvPr/>
        </p:nvCxnSpPr>
        <p:spPr>
          <a:xfrm>
            <a:off x="2222659" y="3862382"/>
            <a:ext cx="4008324" cy="0"/>
          </a:xfrm>
          <a:prstGeom prst="line">
            <a:avLst/>
          </a:prstGeom>
          <a:ln w="38100">
            <a:solidFill>
              <a:srgbClr val="F9F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99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B6064-FD13-4323-B871-623BD336F90D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CC0A8-F840-4D27-AD2D-FED34A77E352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BDF1CD-ACA1-4B77-8D44-9E27DA29074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68C62E0-2023-4050-A56B-FDAD02C8E54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F8456-2101-472D-A2F1-BF622DC26CC1}"/>
                </a:ext>
              </a:extLst>
            </p:cNvPr>
            <p:cNvSpPr/>
            <p:nvPr/>
          </p:nvSpPr>
          <p:spPr>
            <a:xfrm>
              <a:off x="428525" y="582358"/>
              <a:ext cx="11208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개발동기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C090492-F441-4D5F-B0A2-C919A2BF4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8062" y="2139867"/>
            <a:ext cx="8249937" cy="2413166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FA2CEDE-EF9F-4FEC-94E2-50AA77F7593D}"/>
              </a:ext>
            </a:extLst>
          </p:cNvPr>
          <p:cNvCxnSpPr/>
          <p:nvPr/>
        </p:nvCxnSpPr>
        <p:spPr>
          <a:xfrm>
            <a:off x="1022432" y="3154530"/>
            <a:ext cx="6560020" cy="0"/>
          </a:xfrm>
          <a:prstGeom prst="line">
            <a:avLst/>
          </a:prstGeom>
          <a:ln w="38100">
            <a:solidFill>
              <a:srgbClr val="FF8B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1B6C6A-FBD5-4F8C-B94B-7D36A6DC3435}"/>
              </a:ext>
            </a:extLst>
          </p:cNvPr>
          <p:cNvSpPr/>
          <p:nvPr/>
        </p:nvSpPr>
        <p:spPr>
          <a:xfrm>
            <a:off x="511174" y="4595284"/>
            <a:ext cx="7895167" cy="306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자료출처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https://news.naver.com/main/read.nhn?mode=LSD&amp;mid=sec&amp;sid1=101&amp;oid=014&amp;aid=0004517681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F239324-8E5A-431B-8BB2-039BAC4A59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93727" y="2124075"/>
            <a:ext cx="2833686" cy="24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5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B6064-FD13-4323-B871-623BD336F90D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CC0A8-F840-4D27-AD2D-FED34A77E352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BDF1CD-ACA1-4B77-8D44-9E27DA29074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68C62E0-2023-4050-A56B-FDAD02C8E54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F8456-2101-472D-A2F1-BF622DC26CC1}"/>
                </a:ext>
              </a:extLst>
            </p:cNvPr>
            <p:cNvSpPr/>
            <p:nvPr/>
          </p:nvSpPr>
          <p:spPr>
            <a:xfrm>
              <a:off x="428525" y="582358"/>
              <a:ext cx="11208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개발동기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BA6FB3A-BC09-469B-BF1B-59A5FC8F5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" y="1164498"/>
            <a:ext cx="4328001" cy="44121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9BD874-7063-4246-9ACA-FEEC25E19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155209"/>
            <a:ext cx="5162550" cy="42291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518985-F23E-4247-8191-7ED4D181197D}"/>
              </a:ext>
            </a:extLst>
          </p:cNvPr>
          <p:cNvSpPr/>
          <p:nvPr/>
        </p:nvSpPr>
        <p:spPr>
          <a:xfrm>
            <a:off x="2377674" y="5930235"/>
            <a:ext cx="7436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오피셜한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백종원의 레시피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자신의 입맛에 맞았던 레시피 </a:t>
            </a:r>
          </a:p>
        </p:txBody>
      </p:sp>
    </p:spTree>
    <p:extLst>
      <p:ext uri="{BB962C8B-B14F-4D97-AF65-F5344CB8AC3E}">
        <p14:creationId xmlns:p14="http://schemas.microsoft.com/office/powerpoint/2010/main" val="4010072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B6064-FD13-4323-B871-623BD336F90D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CC0A8-F840-4D27-AD2D-FED34A77E352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BDF1CD-ACA1-4B77-8D44-9E27DA29074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68C62E0-2023-4050-A56B-FDAD02C8E54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F8456-2101-472D-A2F1-BF622DC26CC1}"/>
                </a:ext>
              </a:extLst>
            </p:cNvPr>
            <p:cNvSpPr/>
            <p:nvPr/>
          </p:nvSpPr>
          <p:spPr>
            <a:xfrm>
              <a:off x="428525" y="582358"/>
              <a:ext cx="11208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개발동기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A31FEAF-8B14-4CEA-929E-0CBCBF0CE9B4}"/>
              </a:ext>
            </a:extLst>
          </p:cNvPr>
          <p:cNvSpPr txBox="1"/>
          <p:nvPr/>
        </p:nvSpPr>
        <p:spPr>
          <a:xfrm>
            <a:off x="1549345" y="1869931"/>
            <a:ext cx="7656263" cy="3686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여러 다른 플랫폼으로부터 데이터 수집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오피셜한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레시피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			-&gt;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사이트와의 차별화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사용자에게 맞춤화 된 데이터  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요리실력 향상</a:t>
            </a: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64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BF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A45EB2-EAE9-40D5-BE0D-445F26BE18E8}"/>
              </a:ext>
            </a:extLst>
          </p:cNvPr>
          <p:cNvSpPr txBox="1"/>
          <p:nvPr/>
        </p:nvSpPr>
        <p:spPr>
          <a:xfrm>
            <a:off x="2222659" y="3355370"/>
            <a:ext cx="6482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구성도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User Diagram / ER Diagram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06DDE-292C-4D92-AB60-0B91F684BBB1}"/>
              </a:ext>
            </a:extLst>
          </p:cNvPr>
          <p:cNvSpPr txBox="1"/>
          <p:nvPr/>
        </p:nvSpPr>
        <p:spPr>
          <a:xfrm>
            <a:off x="2196534" y="2668862"/>
            <a:ext cx="32496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내용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E362DD-98BC-4872-9534-0A0495EBF20A}"/>
              </a:ext>
            </a:extLst>
          </p:cNvPr>
          <p:cNvSpPr/>
          <p:nvPr/>
        </p:nvSpPr>
        <p:spPr>
          <a:xfrm>
            <a:off x="999725" y="2191459"/>
            <a:ext cx="124906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b="1" dirty="0">
                <a:solidFill>
                  <a:srgbClr val="F9F7E8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lang="ko-KR" altLang="en-US" sz="13800" b="1" dirty="0">
              <a:solidFill>
                <a:srgbClr val="F9F7E8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9CD3ED2-EDA0-412B-B9F5-EC1B6BB3C675}"/>
              </a:ext>
            </a:extLst>
          </p:cNvPr>
          <p:cNvCxnSpPr>
            <a:cxnSpLocks/>
          </p:cNvCxnSpPr>
          <p:nvPr/>
        </p:nvCxnSpPr>
        <p:spPr>
          <a:xfrm>
            <a:off x="2222659" y="3862382"/>
            <a:ext cx="7842660" cy="0"/>
          </a:xfrm>
          <a:prstGeom prst="line">
            <a:avLst/>
          </a:prstGeom>
          <a:ln w="38100">
            <a:solidFill>
              <a:srgbClr val="F9F7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10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B6064-FD13-4323-B871-623BD336F90D}"/>
              </a:ext>
            </a:extLst>
          </p:cNvPr>
          <p:cNvGrpSpPr/>
          <p:nvPr/>
        </p:nvGrpSpPr>
        <p:grpSpPr>
          <a:xfrm>
            <a:off x="400352" y="336195"/>
            <a:ext cx="1787701" cy="646273"/>
            <a:chOff x="400352" y="336195"/>
            <a:chExt cx="1787701" cy="6462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CC0A8-F840-4D27-AD2D-FED34A77E352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BDF1CD-ACA1-4B77-8D44-9E27DA29074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68C62E0-2023-4050-A56B-FDAD02C8E54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F8456-2101-472D-A2F1-BF622DC26CC1}"/>
                </a:ext>
              </a:extLst>
            </p:cNvPr>
            <p:cNvSpPr/>
            <p:nvPr/>
          </p:nvSpPr>
          <p:spPr>
            <a:xfrm>
              <a:off x="428525" y="582358"/>
              <a:ext cx="16530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시스템 구성도</a:t>
              </a: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8ECFFFB3-D5F4-4EFA-8CBC-A249A790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1" y="1112057"/>
            <a:ext cx="11381744" cy="51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8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CDB6064-FD13-4323-B871-623BD336F90D}"/>
              </a:ext>
            </a:extLst>
          </p:cNvPr>
          <p:cNvGrpSpPr/>
          <p:nvPr/>
        </p:nvGrpSpPr>
        <p:grpSpPr>
          <a:xfrm>
            <a:off x="400352" y="336195"/>
            <a:ext cx="1793208" cy="646273"/>
            <a:chOff x="400352" y="336195"/>
            <a:chExt cx="1793208" cy="6462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31CC0A8-F840-4D27-AD2D-FED34A77E352}"/>
                </a:ext>
              </a:extLst>
            </p:cNvPr>
            <p:cNvGrpSpPr/>
            <p:nvPr/>
          </p:nvGrpSpPr>
          <p:grpSpPr>
            <a:xfrm>
              <a:off x="400352" y="336195"/>
              <a:ext cx="1787701" cy="566639"/>
              <a:chOff x="400352" y="336195"/>
              <a:chExt cx="1787701" cy="56663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DBDF1CD-ACA1-4B77-8D44-9E27DA29074C}"/>
                  </a:ext>
                </a:extLst>
              </p:cNvPr>
              <p:cNvSpPr txBox="1"/>
              <p:nvPr/>
            </p:nvSpPr>
            <p:spPr>
              <a:xfrm>
                <a:off x="438150" y="336195"/>
                <a:ext cx="1749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Part 2 </a:t>
                </a:r>
                <a:r>
                  <a:rPr lang="ko-KR" altLang="en-US" sz="1400" dirty="0">
                    <a:solidFill>
                      <a:schemeClr val="bg1">
                        <a:lumMod val="50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프로젝트 내용</a:t>
                </a:r>
                <a:endPara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68C62E0-2023-4050-A56B-FDAD02C8E547}"/>
                  </a:ext>
                </a:extLst>
              </p:cNvPr>
              <p:cNvSpPr/>
              <p:nvPr/>
            </p:nvSpPr>
            <p:spPr>
              <a:xfrm>
                <a:off x="400352" y="373135"/>
                <a:ext cx="45719" cy="529699"/>
              </a:xfrm>
              <a:prstGeom prst="rect">
                <a:avLst/>
              </a:prstGeom>
              <a:solidFill>
                <a:srgbClr val="FF8B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38F8456-2101-472D-A2F1-BF622DC26CC1}"/>
                </a:ext>
              </a:extLst>
            </p:cNvPr>
            <p:cNvSpPr/>
            <p:nvPr/>
          </p:nvSpPr>
          <p:spPr>
            <a:xfrm>
              <a:off x="428525" y="582358"/>
              <a:ext cx="17650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User Diagram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CCBB230-7FF2-4691-8266-23C9F16A3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615" y="46538"/>
            <a:ext cx="8277658" cy="68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8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3533</TotalTime>
  <Words>1171</Words>
  <Application>Microsoft Office PowerPoint</Application>
  <PresentationFormat>와이드스크린</PresentationFormat>
  <Paragraphs>263</Paragraphs>
  <Slides>26</Slides>
  <Notes>24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[학부생]최이주</dc:creator>
  <cp:lastModifiedBy>Ryu gihyeon</cp:lastModifiedBy>
  <cp:revision>66</cp:revision>
  <dcterms:created xsi:type="dcterms:W3CDTF">2020-11-23T13:41:21Z</dcterms:created>
  <dcterms:modified xsi:type="dcterms:W3CDTF">2021-01-14T08:33:24Z</dcterms:modified>
</cp:coreProperties>
</file>